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49" r:id="rId4"/>
    <p:sldId id="350" r:id="rId6"/>
    <p:sldId id="312" r:id="rId7"/>
    <p:sldId id="387" r:id="rId8"/>
    <p:sldId id="447" r:id="rId9"/>
    <p:sldId id="392" r:id="rId10"/>
    <p:sldId id="380" r:id="rId11"/>
    <p:sldId id="389" r:id="rId12"/>
    <p:sldId id="422" r:id="rId13"/>
    <p:sldId id="381" r:id="rId14"/>
    <p:sldId id="388" r:id="rId15"/>
    <p:sldId id="391" r:id="rId16"/>
    <p:sldId id="382" r:id="rId17"/>
    <p:sldId id="423" r:id="rId18"/>
    <p:sldId id="424" r:id="rId19"/>
    <p:sldId id="425" r:id="rId20"/>
    <p:sldId id="439" r:id="rId21"/>
    <p:sldId id="426" r:id="rId22"/>
    <p:sldId id="385" r:id="rId23"/>
    <p:sldId id="384" r:id="rId24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1A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58" d="100"/>
          <a:sy n="58" d="100"/>
        </p:scale>
        <p:origin x="-2556" y="-1164"/>
      </p:cViewPr>
      <p:guideLst>
        <p:guide orient="horz" pos="1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D5F67F-FD03-43B5-98E2-812DBFB5B23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277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sz="half" idx="1"/>
          </p:nvPr>
        </p:nvSpPr>
        <p:spPr/>
        <p:txBody>
          <a:bodyPr wrap="square" lIns="91440" tIns="45720" rIns="91440" bIns="45720" numCol="1" anchor="t" anchorCtr="0" compatLnSpc="1"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D5F67F-FD03-43B5-98E2-812DBFB5B23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7" name="文本占位符 3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/>
            <a:endParaRPr lang="zh-CN" altLang="en-US" dirty="0"/>
          </a:p>
        </p:txBody>
      </p:sp>
      <p:sp>
        <p:nvSpPr>
          <p:cNvPr id="266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xiazai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FontTx/>
              <a:buNone/>
            </a:pPr>
            <a:fld id="{9A0DB2DC-4C9A-4742-B13C-FB6460FD3503}" type="slidenum">
              <a:rPr lang="zh-CN" altLang="en-US" strike="noStrike" noProof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FontTx/>
              <a:buNone/>
            </a:pPr>
            <a:fld id="{9A0DB2DC-4C9A-4742-B13C-FB6460FD3503}" type="slidenum">
              <a:rPr lang="zh-CN" altLang="en-US" strike="noStrike" noProof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/>
          <p:nvPr userDrawn="1"/>
        </p:nvSpPr>
        <p:spPr>
          <a:xfrm>
            <a:off x="1760538" y="6702425"/>
            <a:ext cx="1223962" cy="1190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0">
              <a:lnSpc>
                <a:spcPct val="200000"/>
              </a:lnSpc>
            </a:pPr>
            <a:r>
              <a:rPr lang="en-US" altLang="zh-CN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下载</a:t>
            </a:r>
            <a:r>
              <a:rPr lang="zh-CN" altLang="en-US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8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1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2.jpeg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0" Type="http://schemas.openxmlformats.org/officeDocument/2006/relationships/slideLayout" Target="../slideLayouts/slideLayout12.xml"/><Relationship Id="rId3" Type="http://schemas.openxmlformats.org/officeDocument/2006/relationships/image" Target="../media/image6.jpeg"/><Relationship Id="rId29" Type="http://schemas.openxmlformats.org/officeDocument/2006/relationships/image" Target="../media/image32.jpeg"/><Relationship Id="rId28" Type="http://schemas.openxmlformats.org/officeDocument/2006/relationships/image" Target="../media/image31.jpeg"/><Relationship Id="rId27" Type="http://schemas.openxmlformats.org/officeDocument/2006/relationships/image" Target="../media/image30.jpeg"/><Relationship Id="rId26" Type="http://schemas.openxmlformats.org/officeDocument/2006/relationships/image" Target="../media/image29.jpeg"/><Relationship Id="rId25" Type="http://schemas.openxmlformats.org/officeDocument/2006/relationships/image" Target="../media/image28.jpeg"/><Relationship Id="rId24" Type="http://schemas.openxmlformats.org/officeDocument/2006/relationships/image" Target="../media/image27.jpeg"/><Relationship Id="rId23" Type="http://schemas.openxmlformats.org/officeDocument/2006/relationships/image" Target="../media/image26.jpeg"/><Relationship Id="rId22" Type="http://schemas.openxmlformats.org/officeDocument/2006/relationships/image" Target="../media/image25.jpeg"/><Relationship Id="rId21" Type="http://schemas.openxmlformats.org/officeDocument/2006/relationships/image" Target="../media/image24.jpeg"/><Relationship Id="rId20" Type="http://schemas.openxmlformats.org/officeDocument/2006/relationships/image" Target="../media/image23.jpeg"/><Relationship Id="rId2" Type="http://schemas.openxmlformats.org/officeDocument/2006/relationships/image" Target="../media/image5.jpeg"/><Relationship Id="rId19" Type="http://schemas.openxmlformats.org/officeDocument/2006/relationships/image" Target="../media/image22.jpeg"/><Relationship Id="rId18" Type="http://schemas.openxmlformats.org/officeDocument/2006/relationships/image" Target="../media/image21.jpeg"/><Relationship Id="rId17" Type="http://schemas.openxmlformats.org/officeDocument/2006/relationships/image" Target="../media/image20.jpeg"/><Relationship Id="rId16" Type="http://schemas.openxmlformats.org/officeDocument/2006/relationships/image" Target="../media/image19.jpeg"/><Relationship Id="rId15" Type="http://schemas.openxmlformats.org/officeDocument/2006/relationships/image" Target="../media/image18.jpeg"/><Relationship Id="rId14" Type="http://schemas.openxmlformats.org/officeDocument/2006/relationships/image" Target="../media/image17.jpeg"/><Relationship Id="rId13" Type="http://schemas.openxmlformats.org/officeDocument/2006/relationships/image" Target="../media/image16.jpeg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2" t="-179" r="-133" b="15334"/>
          <a:stretch>
            <a:fillRect/>
          </a:stretch>
        </p:blipFill>
        <p:spPr>
          <a:xfrm>
            <a:off x="1588" y="-14287"/>
            <a:ext cx="12204700" cy="689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6096000" y="0"/>
            <a:ext cx="6110288" cy="6911975"/>
          </a:xfrm>
          <a:prstGeom prst="rect">
            <a:avLst/>
          </a:prstGeom>
          <a:solidFill>
            <a:schemeClr val="bg1">
              <a:alpha val="54901"/>
            </a:schemeClr>
          </a:solidFill>
          <a:ln w="9525">
            <a:noFill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4"/>
            </p:custDataLst>
          </p:nvPr>
        </p:nvSpPr>
        <p:spPr>
          <a:xfrm>
            <a:off x="771525" y="873125"/>
            <a:ext cx="10648950" cy="5111750"/>
          </a:xfrm>
          <a:prstGeom prst="rect">
            <a:avLst/>
          </a:prstGeom>
          <a:solidFill>
            <a:srgbClr val="01A991"/>
          </a:solidFill>
          <a:ln w="57150">
            <a:noFill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圆角矩形 12"/>
          <p:cNvSpPr/>
          <p:nvPr>
            <p:custDataLst>
              <p:tags r:id="rId5"/>
            </p:custDataLst>
          </p:nvPr>
        </p:nvSpPr>
        <p:spPr>
          <a:xfrm>
            <a:off x="4987925" y="4283075"/>
            <a:ext cx="2111375" cy="660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p>
            <a:pPr algn="ctr" eaLnBrk="0" hangingPunct="0"/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开题报告</a:t>
            </a:r>
            <a:endParaRPr lang="zh-CN" altLang="en-US" sz="2400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1090613" y="1177925"/>
            <a:ext cx="9907587" cy="4502150"/>
          </a:xfrm>
          <a:prstGeom prst="rect">
            <a:avLst/>
          </a:prstGeom>
          <a:noFill/>
          <a:ln w="381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1443038" y="1974850"/>
            <a:ext cx="9321800" cy="522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Generative Adversarial Network Based Anime Avatar Generator 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7"/>
          <p:cNvSpPr/>
          <p:nvPr/>
        </p:nvSpPr>
        <p:spPr>
          <a:xfrm>
            <a:off x="2852738" y="2374900"/>
            <a:ext cx="6383337" cy="17526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基于生成</a:t>
            </a:r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对抗</a:t>
            </a:r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网络的</a:t>
            </a:r>
            <a:endParaRPr lang="zh-CN" altLang="en-US" sz="5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动漫头像生成软件</a:t>
            </a:r>
            <a:endParaRPr lang="zh-CN" altLang="en-US" sz="5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176" name="矩形 31"/>
          <p:cNvSpPr/>
          <p:nvPr/>
        </p:nvSpPr>
        <p:spPr>
          <a:xfrm>
            <a:off x="8701088" y="4289425"/>
            <a:ext cx="2316480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导  师：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答辩人：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时  间：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2021.3.17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专  业：计算机科学与技术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3" grpId="0" bldLvl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7410" name="矩形 3"/>
          <p:cNvSpPr/>
          <p:nvPr/>
        </p:nvSpPr>
        <p:spPr>
          <a:xfrm>
            <a:off x="3217863" y="0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7412" name="矩形 5"/>
          <p:cNvSpPr/>
          <p:nvPr/>
        </p:nvSpPr>
        <p:spPr>
          <a:xfrm>
            <a:off x="7154863" y="2625725"/>
            <a:ext cx="30099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Part 3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研究目标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7413" name="TextBox 4"/>
          <p:cNvSpPr/>
          <p:nvPr/>
        </p:nvSpPr>
        <p:spPr>
          <a:xfrm>
            <a:off x="7154863" y="3209925"/>
            <a:ext cx="2835275" cy="2028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Condition GAN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Franklin Gothic Book" pitchFamily="34" charset="0"/>
              </a:rPr>
              <a:t>⊕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StyleGAN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pic>
        <p:nvPicPr>
          <p:cNvPr id="13315" name="图片 50"/>
          <p:cNvPicPr>
            <a:picLocks noChangeAspect="1"/>
          </p:cNvPicPr>
          <p:nvPr/>
        </p:nvPicPr>
        <p:blipFill>
          <a:blip r:embed="rId2"/>
          <a:srcRect r="728" b="4532"/>
          <a:stretch>
            <a:fillRect/>
          </a:stretch>
        </p:blipFill>
        <p:spPr>
          <a:xfrm>
            <a:off x="0" y="1944370"/>
            <a:ext cx="4707255" cy="2968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1731010" y="5731510"/>
            <a:ext cx="23082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Franklin Gothic Book" pitchFamily="34" charset="0"/>
                <a:ea typeface="微软雅黑" panose="020B0503020204020204" pitchFamily="34" charset="-122"/>
                <a:sym typeface="Franklin Gothic Book" pitchFamily="34" charset="0"/>
              </a:rPr>
              <a:t>Condition GAN</a:t>
            </a:r>
            <a:endParaRPr lang="en-US" altLang="zh-CN" sz="2400" b="1" dirty="0">
              <a:solidFill>
                <a:srgbClr val="01A991"/>
              </a:solidFill>
              <a:latin typeface="Franklin Gothic Book" pitchFamily="34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8437" name="TextBox 4"/>
          <p:cNvSpPr/>
          <p:nvPr/>
        </p:nvSpPr>
        <p:spPr>
          <a:xfrm>
            <a:off x="8444230" y="5731510"/>
            <a:ext cx="14605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Franklin Gothic Book" pitchFamily="34" charset="0"/>
                <a:ea typeface="微软雅黑" panose="020B0503020204020204" pitchFamily="34" charset="-122"/>
                <a:sym typeface="Franklin Gothic Book" pitchFamily="34" charset="0"/>
              </a:rPr>
              <a:t>StyleGAN</a:t>
            </a:r>
            <a:endParaRPr lang="en-US" altLang="zh-CN" sz="2400" b="1" dirty="0">
              <a:solidFill>
                <a:srgbClr val="01A991"/>
              </a:solidFill>
              <a:latin typeface="Franklin Gothic Book" pitchFamily="34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3" name="文本框 3"/>
          <p:cNvSpPr txBox="1"/>
          <p:nvPr/>
        </p:nvSpPr>
        <p:spPr>
          <a:xfrm>
            <a:off x="5537200" y="1903413"/>
            <a:ext cx="1100138" cy="20605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280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lang="en-US" altLang="zh-CN" sz="1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 descr="cGAN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290320"/>
            <a:ext cx="4653280" cy="3978910"/>
          </a:xfrm>
          <a:prstGeom prst="rect">
            <a:avLst/>
          </a:prstGeom>
        </p:spPr>
      </p:pic>
      <p:pic>
        <p:nvPicPr>
          <p:cNvPr id="3" name="图片 2" descr="StyleGAN_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710" y="1223010"/>
            <a:ext cx="3939540" cy="4411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9459" name="矩形 6"/>
          <p:cNvSpPr/>
          <p:nvPr/>
        </p:nvSpPr>
        <p:spPr>
          <a:xfrm>
            <a:off x="5409248" y="5174615"/>
            <a:ext cx="427037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Condition StyleGAN</a:t>
            </a:r>
            <a:endParaRPr lang="en-US" altLang="zh-CN" sz="3200" b="1" dirty="0">
              <a:solidFill>
                <a:srgbClr val="01A99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60" name="矩形 7"/>
          <p:cNvSpPr/>
          <p:nvPr/>
        </p:nvSpPr>
        <p:spPr>
          <a:xfrm>
            <a:off x="2499360" y="5296535"/>
            <a:ext cx="216725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StyleGAN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的扩展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高可控性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输出多样性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9461" name="TextBox 4"/>
          <p:cNvSpPr/>
          <p:nvPr/>
        </p:nvSpPr>
        <p:spPr>
          <a:xfrm>
            <a:off x="5409248" y="5758815"/>
            <a:ext cx="4056062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rgbClr val="FF5D5D"/>
                </a:solidFill>
                <a:latin typeface="Franklin Gothic Book" pitchFamily="34" charset="0"/>
                <a:ea typeface="微软雅黑" panose="020B0503020204020204" pitchFamily="34" charset="-122"/>
                <a:sym typeface="Franklin Gothic Book" pitchFamily="34" charset="0"/>
              </a:rPr>
              <a:t>改进后架构</a:t>
            </a:r>
            <a:endParaRPr lang="zh-CN" altLang="en-US" sz="2000" b="1" dirty="0">
              <a:solidFill>
                <a:srgbClr val="FF5D5D"/>
              </a:solidFill>
              <a:latin typeface="Franklin Gothic Book" pitchFamily="34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grpSp>
        <p:nvGrpSpPr>
          <p:cNvPr id="19462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9463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研究目标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cStyleGAN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315085"/>
            <a:ext cx="7163435" cy="3684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82" name="矩形 3"/>
          <p:cNvSpPr/>
          <p:nvPr/>
        </p:nvSpPr>
        <p:spPr>
          <a:xfrm>
            <a:off x="3217863" y="0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484" name="矩形 2"/>
          <p:cNvSpPr/>
          <p:nvPr/>
        </p:nvSpPr>
        <p:spPr>
          <a:xfrm>
            <a:off x="6677025" y="2625725"/>
            <a:ext cx="30099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Part 4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实现步骤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0485" name="TextBox 4"/>
          <p:cNvSpPr/>
          <p:nvPr/>
        </p:nvSpPr>
        <p:spPr>
          <a:xfrm>
            <a:off x="6677025" y="3209925"/>
            <a:ext cx="5284788" cy="1382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Dataset → Tagger → Cropper → cStyleGAN → Waifu2x → APP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pic>
        <p:nvPicPr>
          <p:cNvPr id="13316" name="图片 51"/>
          <p:cNvPicPr>
            <a:picLocks noChangeAspect="1"/>
          </p:cNvPicPr>
          <p:nvPr/>
        </p:nvPicPr>
        <p:blipFill>
          <a:blip r:embed="rId2"/>
          <a:srcRect r="645" b="5499"/>
          <a:stretch>
            <a:fillRect/>
          </a:stretch>
        </p:blipFill>
        <p:spPr>
          <a:xfrm>
            <a:off x="0" y="1894205"/>
            <a:ext cx="4867910" cy="3086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3442970" y="5671185"/>
            <a:ext cx="530606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准备充足的</a:t>
            </a: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数据集</a:t>
            </a:r>
            <a:r>
              <a:rPr lang="en-US" altLang="zh-CN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——Danbooru</a:t>
            </a:r>
            <a:endParaRPr lang="en-US" altLang="zh-CN" sz="28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Danbooru_WebUI_Po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899795"/>
            <a:ext cx="10058400" cy="47713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4004945" y="5309870"/>
            <a:ext cx="416433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根据标签选择合适的图像</a:t>
            </a:r>
            <a:endParaRPr lang="zh-CN" altLang="en-US" sz="28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Tagger_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510" y="1249680"/>
            <a:ext cx="7841615" cy="4060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Cropper_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407795"/>
            <a:ext cx="7498080" cy="2999740"/>
          </a:xfrm>
          <a:prstGeom prst="rect">
            <a:avLst/>
          </a:prstGeom>
        </p:spPr>
      </p:pic>
      <p:pic>
        <p:nvPicPr>
          <p:cNvPr id="5" name="图片 4" descr="Cropper_Modig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0" y="1097915"/>
            <a:ext cx="3218180" cy="3862070"/>
          </a:xfrm>
          <a:prstGeom prst="rect">
            <a:avLst/>
          </a:prstGeom>
        </p:spPr>
      </p:pic>
      <p:sp>
        <p:nvSpPr>
          <p:cNvPr id="6" name="TextBox 4"/>
          <p:cNvSpPr/>
          <p:nvPr/>
        </p:nvSpPr>
        <p:spPr>
          <a:xfrm>
            <a:off x="3353435" y="4959985"/>
            <a:ext cx="54857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将完整图像裁剪为动漫头像</a:t>
            </a:r>
            <a:endParaRPr lang="zh-CN" altLang="en-US" sz="28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——</a:t>
            </a:r>
            <a:r>
              <a:rPr lang="zh-CN" altLang="en-US" sz="2800" b="1" dirty="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lbpcascade_animeface</a:t>
            </a:r>
            <a:endParaRPr lang="zh-CN" altLang="en-US" sz="2800" b="1" dirty="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1786255" y="5443220"/>
            <a:ext cx="2157095" cy="1337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Case 1:</a:t>
            </a:r>
            <a:r>
              <a:rPr lang="en-US" altLang="zh-CN" sz="1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 </a:t>
            </a:r>
            <a:r>
              <a:rPr lang="zh-CN" altLang="en-US" sz="1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金发、双马尾、脸红、微笑、缎带、红瞳</a:t>
            </a:r>
            <a:endParaRPr lang="zh-CN" altLang="en-US" sz="18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18437" name="TextBox 4"/>
          <p:cNvSpPr/>
          <p:nvPr/>
        </p:nvSpPr>
        <p:spPr>
          <a:xfrm>
            <a:off x="3943350" y="5443220"/>
            <a:ext cx="21164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Case 2: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sym typeface="Franklin Gothic Book" pitchFamily="34" charset="0"/>
              </a:rPr>
              <a:t>银发、脸红、微笑、张嘴、蓝瞳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/>
          <p:nvPr/>
        </p:nvSpPr>
        <p:spPr>
          <a:xfrm>
            <a:off x="6059805" y="5443220"/>
            <a:ext cx="21164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Case 3: </a:t>
            </a:r>
            <a:r>
              <a:rPr lang="zh-CN" altLang="en-US" b="1" dirty="0">
                <a:solidFill>
                  <a:srgbClr val="01A99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Franklin Gothic Book" pitchFamily="34" charset="0"/>
              </a:rPr>
              <a:t>蓝发、长发、张嘴、蓝瞳</a:t>
            </a:r>
            <a:endParaRPr lang="zh-CN" altLang="en-US" b="1" dirty="0">
              <a:solidFill>
                <a:srgbClr val="01A991"/>
              </a:solidFill>
              <a:latin typeface="宋体" panose="02010600030101010101" pitchFamily="2" charset="-122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6" name="TextBox 4"/>
          <p:cNvSpPr/>
          <p:nvPr/>
        </p:nvSpPr>
        <p:spPr>
          <a:xfrm>
            <a:off x="8260080" y="5443220"/>
            <a:ext cx="211645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Case 4: 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Franklin Gothic Book" pitchFamily="34" charset="0"/>
              </a:rPr>
              <a:t>金</a:t>
            </a: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Franklin Gothic Book" pitchFamily="34" charset="0"/>
              </a:rPr>
              <a:t>发、帽子、红瞳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pic>
        <p:nvPicPr>
          <p:cNvPr id="2" name="图片 1" descr="Anivatar_Case_S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1011555"/>
            <a:ext cx="8623935" cy="4320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2783205" y="5724525"/>
            <a:ext cx="662559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使用超分辨率模型放大图像</a:t>
            </a:r>
            <a:r>
              <a:rPr lang="en-US" altLang="zh-CN" sz="28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——Waifu2x</a:t>
            </a:r>
            <a:endParaRPr lang="en-US" altLang="zh-CN" sz="28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Waifu2x_Ori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55" y="808990"/>
            <a:ext cx="1170305" cy="1170305"/>
          </a:xfrm>
          <a:prstGeom prst="rect">
            <a:avLst/>
          </a:prstGeom>
        </p:spPr>
      </p:pic>
      <p:pic>
        <p:nvPicPr>
          <p:cNvPr id="3" name="图片 2" descr="Waifu2x_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5" y="2759075"/>
            <a:ext cx="1950720" cy="1950720"/>
          </a:xfrm>
          <a:prstGeom prst="rect">
            <a:avLst/>
          </a:prstGeom>
        </p:spPr>
      </p:pic>
      <p:pic>
        <p:nvPicPr>
          <p:cNvPr id="4" name="图片 3" descr="Waifu2x_4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110" y="808355"/>
            <a:ext cx="3901440" cy="3901440"/>
          </a:xfrm>
          <a:prstGeom prst="rect">
            <a:avLst/>
          </a:prstGeom>
        </p:spPr>
      </p:pic>
      <p:pic>
        <p:nvPicPr>
          <p:cNvPr id="5" name="图片 4" descr="Waifu2x_T_4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808990"/>
            <a:ext cx="3900805" cy="3900805"/>
          </a:xfrm>
          <a:prstGeom prst="rect">
            <a:avLst/>
          </a:prstGeom>
        </p:spPr>
      </p:pic>
      <p:sp>
        <p:nvSpPr>
          <p:cNvPr id="6" name="TextBox 4"/>
          <p:cNvSpPr/>
          <p:nvPr/>
        </p:nvSpPr>
        <p:spPr>
          <a:xfrm>
            <a:off x="1436370" y="1979295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128×128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9" name="TextBox 4"/>
          <p:cNvSpPr/>
          <p:nvPr/>
        </p:nvSpPr>
        <p:spPr>
          <a:xfrm>
            <a:off x="1436370" y="4709795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256×256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10" name="TextBox 4"/>
          <p:cNvSpPr/>
          <p:nvPr/>
        </p:nvSpPr>
        <p:spPr>
          <a:xfrm>
            <a:off x="4326255" y="4709795"/>
            <a:ext cx="208851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  <a:buClrTx/>
              <a:buSz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512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×512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  <a:p>
            <a:pPr algn="ctr">
              <a:lnSpc>
                <a:spcPct val="150000"/>
              </a:lnSpc>
              <a:buClrTx/>
              <a:buSzTx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使用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CARN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模型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11" name="TextBox 4"/>
          <p:cNvSpPr/>
          <p:nvPr/>
        </p:nvSpPr>
        <p:spPr>
          <a:xfrm>
            <a:off x="7899400" y="4709795"/>
            <a:ext cx="274447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  <a:buClrTx/>
              <a:buSz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512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×512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  <a:p>
            <a:pPr algn="ctr">
              <a:lnSpc>
                <a:spcPct val="150000"/>
              </a:lnSpc>
              <a:buClrTx/>
              <a:buSzTx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ranklin Gothic Book" pitchFamily="34" charset="0"/>
              </a:rPr>
              <a:t>使用传统图像处理算法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ranklin Gothic Book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矩形 6"/>
          <p:cNvSpPr/>
          <p:nvPr/>
        </p:nvSpPr>
        <p:spPr>
          <a:xfrm>
            <a:off x="4966653" y="1104900"/>
            <a:ext cx="2257425" cy="879475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4D1F1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2531" name="直接箭头连接符 8"/>
          <p:cNvCxnSpPr/>
          <p:nvPr/>
        </p:nvCxnSpPr>
        <p:spPr>
          <a:xfrm flipH="1">
            <a:off x="2641600" y="1993900"/>
            <a:ext cx="2351405" cy="1059180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2532" name="直接箭头连接符 10"/>
          <p:cNvCxnSpPr/>
          <p:nvPr/>
        </p:nvCxnSpPr>
        <p:spPr>
          <a:xfrm>
            <a:off x="7215505" y="1975485"/>
            <a:ext cx="2778125" cy="1075690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2533" name="直接箭头连接符 12"/>
          <p:cNvCxnSpPr/>
          <p:nvPr/>
        </p:nvCxnSpPr>
        <p:spPr>
          <a:xfrm flipH="1">
            <a:off x="5176838" y="2000250"/>
            <a:ext cx="549275" cy="1052513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2534" name="直接箭头连接符 14"/>
          <p:cNvCxnSpPr/>
          <p:nvPr/>
        </p:nvCxnSpPr>
        <p:spPr>
          <a:xfrm>
            <a:off x="6459220" y="1966595"/>
            <a:ext cx="959485" cy="1086485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sp>
        <p:nvSpPr>
          <p:cNvPr id="22535" name="矩形 34"/>
          <p:cNvSpPr/>
          <p:nvPr/>
        </p:nvSpPr>
        <p:spPr>
          <a:xfrm>
            <a:off x="2043113" y="3114675"/>
            <a:ext cx="936625" cy="936625"/>
          </a:xfrm>
          <a:prstGeom prst="rect">
            <a:avLst/>
          </a:prstGeom>
          <a:solidFill>
            <a:srgbClr val="FF5D5D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6" name="矩形 62"/>
          <p:cNvSpPr/>
          <p:nvPr/>
        </p:nvSpPr>
        <p:spPr>
          <a:xfrm>
            <a:off x="4521200" y="3114675"/>
            <a:ext cx="936625" cy="935038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7" name="矩形 70"/>
          <p:cNvSpPr/>
          <p:nvPr/>
        </p:nvSpPr>
        <p:spPr>
          <a:xfrm>
            <a:off x="6997700" y="3114675"/>
            <a:ext cx="936625" cy="936625"/>
          </a:xfrm>
          <a:prstGeom prst="rect">
            <a:avLst/>
          </a:prstGeom>
          <a:solidFill>
            <a:srgbClr val="FF5D5D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8" name="矩形 71"/>
          <p:cNvSpPr/>
          <p:nvPr/>
        </p:nvSpPr>
        <p:spPr>
          <a:xfrm>
            <a:off x="9474200" y="3114675"/>
            <a:ext cx="935038" cy="935038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9" name="KSO_Shape"/>
          <p:cNvSpPr/>
          <p:nvPr/>
        </p:nvSpPr>
        <p:spPr>
          <a:xfrm>
            <a:off x="4660900" y="3286125"/>
            <a:ext cx="655638" cy="550863"/>
          </a:xfrm>
          <a:custGeom>
            <a:avLst/>
            <a:gdLst/>
            <a:ahLst/>
            <a:cxnLst>
              <a:cxn ang="0">
                <a:pos x="315275" y="179133"/>
              </a:cxn>
              <a:cxn ang="0">
                <a:pos x="313029" y="188856"/>
              </a:cxn>
              <a:cxn ang="0">
                <a:pos x="293933" y="212790"/>
              </a:cxn>
              <a:cxn ang="0">
                <a:pos x="274462" y="225132"/>
              </a:cxn>
              <a:cxn ang="0">
                <a:pos x="261731" y="241960"/>
              </a:cxn>
              <a:cxn ang="0">
                <a:pos x="256489" y="260285"/>
              </a:cxn>
              <a:cxn ang="0">
                <a:pos x="259110" y="285715"/>
              </a:cxn>
              <a:cxn ang="0">
                <a:pos x="271092" y="306658"/>
              </a:cxn>
              <a:cxn ang="0">
                <a:pos x="289814" y="321617"/>
              </a:cxn>
              <a:cxn ang="0">
                <a:pos x="329130" y="339567"/>
              </a:cxn>
              <a:cxn ang="0">
                <a:pos x="350098" y="352656"/>
              </a:cxn>
              <a:cxn ang="0">
                <a:pos x="356463" y="362006"/>
              </a:cxn>
              <a:cxn ang="0">
                <a:pos x="358710" y="373599"/>
              </a:cxn>
              <a:cxn ang="0">
                <a:pos x="355340" y="386314"/>
              </a:cxn>
              <a:cxn ang="0">
                <a:pos x="345230" y="394541"/>
              </a:cxn>
              <a:cxn ang="0">
                <a:pos x="322390" y="399777"/>
              </a:cxn>
              <a:cxn ang="0">
                <a:pos x="289814" y="398655"/>
              </a:cxn>
              <a:cxn ang="0">
                <a:pos x="263229" y="390428"/>
              </a:cxn>
              <a:cxn ang="0">
                <a:pos x="257612" y="392297"/>
              </a:cxn>
              <a:cxn ang="0">
                <a:pos x="251621" y="411744"/>
              </a:cxn>
              <a:cxn ang="0">
                <a:pos x="251621" y="424085"/>
              </a:cxn>
              <a:cxn ang="0">
                <a:pos x="265101" y="430817"/>
              </a:cxn>
              <a:cxn ang="0">
                <a:pos x="296179" y="437174"/>
              </a:cxn>
              <a:cxn ang="0">
                <a:pos x="307038" y="457743"/>
              </a:cxn>
              <a:cxn ang="0">
                <a:pos x="312280" y="463726"/>
              </a:cxn>
              <a:cxn ang="0">
                <a:pos x="342609" y="464100"/>
              </a:cxn>
              <a:cxn ang="0">
                <a:pos x="348226" y="460735"/>
              </a:cxn>
              <a:cxn ang="0">
                <a:pos x="349349" y="434556"/>
              </a:cxn>
              <a:cxn ang="0">
                <a:pos x="371066" y="427451"/>
              </a:cxn>
              <a:cxn ang="0">
                <a:pos x="388665" y="415484"/>
              </a:cxn>
              <a:cxn ang="0">
                <a:pos x="399898" y="397159"/>
              </a:cxn>
              <a:cxn ang="0">
                <a:pos x="404391" y="371729"/>
              </a:cxn>
              <a:cxn ang="0">
                <a:pos x="400272" y="348169"/>
              </a:cxn>
              <a:cxn ang="0">
                <a:pos x="387542" y="328722"/>
              </a:cxn>
              <a:cxn ang="0">
                <a:pos x="367322" y="313015"/>
              </a:cxn>
              <a:cxn ang="0">
                <a:pos x="340363" y="299178"/>
              </a:cxn>
              <a:cxn ang="0">
                <a:pos x="310782" y="283845"/>
              </a:cxn>
              <a:cxn ang="0">
                <a:pos x="303668" y="275618"/>
              </a:cxn>
              <a:cxn ang="0">
                <a:pos x="301047" y="265147"/>
              </a:cxn>
              <a:cxn ang="0">
                <a:pos x="303293" y="254675"/>
              </a:cxn>
              <a:cxn ang="0">
                <a:pos x="309659" y="246448"/>
              </a:cxn>
              <a:cxn ang="0">
                <a:pos x="321266" y="241212"/>
              </a:cxn>
              <a:cxn ang="0">
                <a:pos x="340363" y="239717"/>
              </a:cxn>
              <a:cxn ang="0">
                <a:pos x="363203" y="241960"/>
              </a:cxn>
              <a:cxn ang="0">
                <a:pos x="383423" y="245326"/>
              </a:cxn>
              <a:cxn ang="0">
                <a:pos x="390537" y="230741"/>
              </a:cxn>
              <a:cxn ang="0">
                <a:pos x="391286" y="214286"/>
              </a:cxn>
              <a:cxn ang="0">
                <a:pos x="377057" y="208303"/>
              </a:cxn>
              <a:cxn ang="0">
                <a:pos x="356089" y="189604"/>
              </a:cxn>
              <a:cxn ang="0">
                <a:pos x="354217" y="178011"/>
              </a:cxn>
              <a:cxn ang="0">
                <a:pos x="325760" y="176515"/>
              </a:cxn>
              <a:cxn ang="0">
                <a:pos x="241605" y="90687"/>
              </a:cxn>
              <a:cxn ang="0">
                <a:pos x="397594" y="109387"/>
              </a:cxn>
              <a:cxn ang="0">
                <a:pos x="413659" y="55055"/>
              </a:cxn>
              <a:cxn ang="0">
                <a:pos x="412233" y="0"/>
              </a:cxn>
              <a:cxn ang="0">
                <a:pos x="479612" y="103340"/>
              </a:cxn>
              <a:cxn ang="0">
                <a:pos x="655638" y="513029"/>
              </a:cxn>
              <a:cxn ang="0">
                <a:pos x="569455" y="550862"/>
              </a:cxn>
              <a:cxn ang="0">
                <a:pos x="125472" y="541700"/>
              </a:cxn>
              <a:cxn ang="0">
                <a:pos x="69644" y="546188"/>
              </a:cxn>
              <a:cxn ang="0">
                <a:pos x="0" y="138058"/>
              </a:cxn>
              <a:cxn ang="0">
                <a:pos x="187342" y="91665"/>
              </a:cxn>
            </a:cxnLst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lnTo>
                  <a:pt x="2733675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lnTo>
                  <a:pt x="2077933" y="438148"/>
                </a:ln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40" name="KSO_Shape"/>
          <p:cNvSpPr/>
          <p:nvPr/>
        </p:nvSpPr>
        <p:spPr>
          <a:xfrm>
            <a:off x="2290763" y="3216275"/>
            <a:ext cx="441325" cy="731838"/>
          </a:xfrm>
          <a:custGeom>
            <a:avLst/>
            <a:gdLst/>
            <a:ahLst/>
            <a:cxnLst>
              <a:cxn ang="0">
                <a:pos x="169030" y="622242"/>
              </a:cxn>
              <a:cxn ang="0">
                <a:pos x="169030" y="639289"/>
              </a:cxn>
              <a:cxn ang="0">
                <a:pos x="272295" y="639289"/>
              </a:cxn>
              <a:cxn ang="0">
                <a:pos x="272295" y="622242"/>
              </a:cxn>
              <a:cxn ang="0">
                <a:pos x="169030" y="622242"/>
              </a:cxn>
              <a:cxn ang="0">
                <a:pos x="169030" y="576822"/>
              </a:cxn>
              <a:cxn ang="0">
                <a:pos x="169030" y="593869"/>
              </a:cxn>
              <a:cxn ang="0">
                <a:pos x="272295" y="593869"/>
              </a:cxn>
              <a:cxn ang="0">
                <a:pos x="272295" y="576822"/>
              </a:cxn>
              <a:cxn ang="0">
                <a:pos x="169030" y="576822"/>
              </a:cxn>
              <a:cxn ang="0">
                <a:pos x="126265" y="534250"/>
              </a:cxn>
              <a:cxn ang="0">
                <a:pos x="315060" y="534250"/>
              </a:cxn>
              <a:cxn ang="0">
                <a:pos x="341537" y="559327"/>
              </a:cxn>
              <a:cxn ang="0">
                <a:pos x="315060" y="584403"/>
              </a:cxn>
              <a:cxn ang="0">
                <a:pos x="341537" y="609480"/>
              </a:cxn>
              <a:cxn ang="0">
                <a:pos x="315060" y="634557"/>
              </a:cxn>
              <a:cxn ang="0">
                <a:pos x="341537" y="659633"/>
              </a:cxn>
              <a:cxn ang="0">
                <a:pos x="315060" y="684710"/>
              </a:cxn>
              <a:cxn ang="0">
                <a:pos x="272277" y="684710"/>
              </a:cxn>
              <a:cxn ang="0">
                <a:pos x="269182" y="699919"/>
              </a:cxn>
              <a:cxn ang="0">
                <a:pos x="220663" y="731837"/>
              </a:cxn>
              <a:cxn ang="0">
                <a:pos x="172143" y="699919"/>
              </a:cxn>
              <a:cxn ang="0">
                <a:pos x="169049" y="684710"/>
              </a:cxn>
              <a:cxn ang="0">
                <a:pos x="126265" y="684710"/>
              </a:cxn>
              <a:cxn ang="0">
                <a:pos x="99788" y="659633"/>
              </a:cxn>
              <a:cxn ang="0">
                <a:pos x="126265" y="634557"/>
              </a:cxn>
              <a:cxn ang="0">
                <a:pos x="99788" y="609480"/>
              </a:cxn>
              <a:cxn ang="0">
                <a:pos x="126265" y="584403"/>
              </a:cxn>
              <a:cxn ang="0">
                <a:pos x="99788" y="559327"/>
              </a:cxn>
              <a:cxn ang="0">
                <a:pos x="126265" y="534250"/>
              </a:cxn>
              <a:cxn ang="0">
                <a:pos x="220663" y="0"/>
              </a:cxn>
              <a:cxn ang="0">
                <a:pos x="441325" y="220596"/>
              </a:cxn>
              <a:cxn ang="0">
                <a:pos x="436842" y="265054"/>
              </a:cxn>
              <a:cxn ang="0">
                <a:pos x="428398" y="292247"/>
              </a:cxn>
              <a:cxn ang="0">
                <a:pos x="428473" y="292247"/>
              </a:cxn>
              <a:cxn ang="0">
                <a:pos x="327534" y="522299"/>
              </a:cxn>
              <a:cxn ang="0">
                <a:pos x="113791" y="522299"/>
              </a:cxn>
              <a:cxn ang="0">
                <a:pos x="12852" y="292247"/>
              </a:cxn>
              <a:cxn ang="0">
                <a:pos x="12927" y="292247"/>
              </a:cxn>
              <a:cxn ang="0">
                <a:pos x="4483" y="265054"/>
              </a:cxn>
              <a:cxn ang="0">
                <a:pos x="0" y="220596"/>
              </a:cxn>
              <a:cxn ang="0">
                <a:pos x="220663" y="0"/>
              </a:cxn>
            </a:cxnLst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lnTo>
                  <a:pt x="588566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lnTo>
                  <a:pt x="588566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41" name="KSO_Shape"/>
          <p:cNvSpPr/>
          <p:nvPr/>
        </p:nvSpPr>
        <p:spPr>
          <a:xfrm>
            <a:off x="7251700" y="3198813"/>
            <a:ext cx="428625" cy="749300"/>
          </a:xfrm>
          <a:custGeom>
            <a:avLst/>
            <a:gdLst/>
            <a:ahLst/>
            <a:cxnLst>
              <a:cxn ang="0">
                <a:pos x="276600" y="176380"/>
              </a:cxn>
              <a:cxn ang="0">
                <a:pos x="274348" y="188486"/>
              </a:cxn>
              <a:cxn ang="0">
                <a:pos x="269562" y="199888"/>
              </a:cxn>
              <a:cxn ang="0">
                <a:pos x="262806" y="209742"/>
              </a:cxn>
              <a:cxn ang="0">
                <a:pos x="254219" y="218329"/>
              </a:cxn>
              <a:cxn ang="0">
                <a:pos x="244225" y="224945"/>
              </a:cxn>
              <a:cxn ang="0">
                <a:pos x="232964" y="229731"/>
              </a:cxn>
              <a:cxn ang="0">
                <a:pos x="220717" y="232265"/>
              </a:cxn>
              <a:cxn ang="0">
                <a:pos x="207908" y="232265"/>
              </a:cxn>
              <a:cxn ang="0">
                <a:pos x="195661" y="229731"/>
              </a:cxn>
              <a:cxn ang="0">
                <a:pos x="184400" y="224945"/>
              </a:cxn>
              <a:cxn ang="0">
                <a:pos x="174406" y="218329"/>
              </a:cxn>
              <a:cxn ang="0">
                <a:pos x="165960" y="209742"/>
              </a:cxn>
              <a:cxn ang="0">
                <a:pos x="159204" y="199888"/>
              </a:cxn>
              <a:cxn ang="0">
                <a:pos x="154418" y="188486"/>
              </a:cxn>
              <a:cxn ang="0">
                <a:pos x="151884" y="176380"/>
              </a:cxn>
              <a:cxn ang="0">
                <a:pos x="143438" y="2675"/>
              </a:cxn>
              <a:cxn ang="0">
                <a:pos x="112470" y="16329"/>
              </a:cxn>
              <a:cxn ang="0">
                <a:pos x="84177" y="34769"/>
              </a:cxn>
              <a:cxn ang="0">
                <a:pos x="59121" y="57292"/>
              </a:cxn>
              <a:cxn ang="0">
                <a:pos x="38006" y="83193"/>
              </a:cxn>
              <a:cxn ang="0">
                <a:pos x="20974" y="112472"/>
              </a:cxn>
              <a:cxn ang="0">
                <a:pos x="8727" y="144286"/>
              </a:cxn>
              <a:cxn ang="0">
                <a:pos x="2956" y="169483"/>
              </a:cxn>
              <a:cxn ang="0">
                <a:pos x="704" y="187079"/>
              </a:cxn>
              <a:cxn ang="0">
                <a:pos x="0" y="205097"/>
              </a:cxn>
              <a:cxn ang="0">
                <a:pos x="704" y="223256"/>
              </a:cxn>
              <a:cxn ang="0">
                <a:pos x="3097" y="240992"/>
              </a:cxn>
              <a:cxn ang="0">
                <a:pos x="6757" y="258307"/>
              </a:cxn>
              <a:cxn ang="0">
                <a:pos x="11824" y="275058"/>
              </a:cxn>
              <a:cxn ang="0">
                <a:pos x="18158" y="291105"/>
              </a:cxn>
              <a:cxn ang="0">
                <a:pos x="34628" y="321370"/>
              </a:cxn>
              <a:cxn ang="0">
                <a:pos x="55602" y="348256"/>
              </a:cxn>
              <a:cxn ang="0">
                <a:pos x="80517" y="371483"/>
              </a:cxn>
              <a:cxn ang="0">
                <a:pos x="108810" y="390627"/>
              </a:cxn>
              <a:cxn ang="0">
                <a:pos x="140200" y="405126"/>
              </a:cxn>
              <a:cxn ang="0">
                <a:pos x="156811" y="749300"/>
              </a:cxn>
              <a:cxn ang="0">
                <a:pos x="280260" y="408082"/>
              </a:cxn>
              <a:cxn ang="0">
                <a:pos x="312354" y="394709"/>
              </a:cxn>
              <a:cxn ang="0">
                <a:pos x="341492" y="376691"/>
              </a:cxn>
              <a:cxn ang="0">
                <a:pos x="367252" y="354309"/>
              </a:cxn>
              <a:cxn ang="0">
                <a:pos x="389211" y="328267"/>
              </a:cxn>
              <a:cxn ang="0">
                <a:pos x="406807" y="298988"/>
              </a:cxn>
              <a:cxn ang="0">
                <a:pos x="415393" y="279140"/>
              </a:cxn>
              <a:cxn ang="0">
                <a:pos x="420742" y="262529"/>
              </a:cxn>
              <a:cxn ang="0">
                <a:pos x="424965" y="245356"/>
              </a:cxn>
              <a:cxn ang="0">
                <a:pos x="427499" y="227619"/>
              </a:cxn>
              <a:cxn ang="0">
                <a:pos x="428625" y="209601"/>
              </a:cxn>
              <a:cxn ang="0">
                <a:pos x="428343" y="191583"/>
              </a:cxn>
              <a:cxn ang="0">
                <a:pos x="426373" y="173987"/>
              </a:cxn>
              <a:cxn ang="0">
                <a:pos x="422291" y="152450"/>
              </a:cxn>
              <a:cxn ang="0">
                <a:pos x="411170" y="120074"/>
              </a:cxn>
              <a:cxn ang="0">
                <a:pos x="395264" y="90231"/>
              </a:cxn>
              <a:cxn ang="0">
                <a:pos x="375135" y="63345"/>
              </a:cxn>
              <a:cxn ang="0">
                <a:pos x="351064" y="40118"/>
              </a:cxn>
              <a:cxn ang="0">
                <a:pos x="323615" y="20693"/>
              </a:cxn>
              <a:cxn ang="0">
                <a:pos x="293210" y="5771"/>
              </a:cxn>
            </a:cxnLst>
            <a:pathLst>
              <a:path w="3045" h="5323">
                <a:moveTo>
                  <a:pt x="1969" y="0"/>
                </a:moveTo>
                <a:lnTo>
                  <a:pt x="1969" y="1206"/>
                </a:lnTo>
                <a:lnTo>
                  <a:pt x="1967" y="1229"/>
                </a:lnTo>
                <a:lnTo>
                  <a:pt x="1965" y="1253"/>
                </a:lnTo>
                <a:lnTo>
                  <a:pt x="1963" y="1275"/>
                </a:lnTo>
                <a:lnTo>
                  <a:pt x="1959" y="1297"/>
                </a:lnTo>
                <a:lnTo>
                  <a:pt x="1954" y="1318"/>
                </a:lnTo>
                <a:lnTo>
                  <a:pt x="1949" y="1339"/>
                </a:lnTo>
                <a:lnTo>
                  <a:pt x="1941" y="1360"/>
                </a:lnTo>
                <a:lnTo>
                  <a:pt x="1933" y="1380"/>
                </a:lnTo>
                <a:lnTo>
                  <a:pt x="1924" y="1400"/>
                </a:lnTo>
                <a:lnTo>
                  <a:pt x="1915" y="1420"/>
                </a:lnTo>
                <a:lnTo>
                  <a:pt x="1903" y="1438"/>
                </a:lnTo>
                <a:lnTo>
                  <a:pt x="1892" y="1455"/>
                </a:lnTo>
                <a:lnTo>
                  <a:pt x="1879" y="1473"/>
                </a:lnTo>
                <a:lnTo>
                  <a:pt x="1867" y="1490"/>
                </a:lnTo>
                <a:lnTo>
                  <a:pt x="1853" y="1507"/>
                </a:lnTo>
                <a:lnTo>
                  <a:pt x="1838" y="1522"/>
                </a:lnTo>
                <a:lnTo>
                  <a:pt x="1822" y="1536"/>
                </a:lnTo>
                <a:lnTo>
                  <a:pt x="1806" y="1551"/>
                </a:lnTo>
                <a:lnTo>
                  <a:pt x="1789" y="1564"/>
                </a:lnTo>
                <a:lnTo>
                  <a:pt x="1772" y="1576"/>
                </a:lnTo>
                <a:lnTo>
                  <a:pt x="1754" y="1588"/>
                </a:lnTo>
                <a:lnTo>
                  <a:pt x="1735" y="1598"/>
                </a:lnTo>
                <a:lnTo>
                  <a:pt x="1716" y="1609"/>
                </a:lnTo>
                <a:lnTo>
                  <a:pt x="1696" y="1617"/>
                </a:lnTo>
                <a:lnTo>
                  <a:pt x="1676" y="1626"/>
                </a:lnTo>
                <a:lnTo>
                  <a:pt x="1655" y="1632"/>
                </a:lnTo>
                <a:lnTo>
                  <a:pt x="1634" y="1638"/>
                </a:lnTo>
                <a:lnTo>
                  <a:pt x="1612" y="1644"/>
                </a:lnTo>
                <a:lnTo>
                  <a:pt x="1590" y="1648"/>
                </a:lnTo>
                <a:lnTo>
                  <a:pt x="1568" y="1650"/>
                </a:lnTo>
                <a:lnTo>
                  <a:pt x="1546" y="1652"/>
                </a:lnTo>
                <a:lnTo>
                  <a:pt x="1523" y="1653"/>
                </a:lnTo>
                <a:lnTo>
                  <a:pt x="1500" y="1652"/>
                </a:lnTo>
                <a:lnTo>
                  <a:pt x="1477" y="1650"/>
                </a:lnTo>
                <a:lnTo>
                  <a:pt x="1455" y="1648"/>
                </a:lnTo>
                <a:lnTo>
                  <a:pt x="1432" y="1644"/>
                </a:lnTo>
                <a:lnTo>
                  <a:pt x="1411" y="1638"/>
                </a:lnTo>
                <a:lnTo>
                  <a:pt x="1390" y="1632"/>
                </a:lnTo>
                <a:lnTo>
                  <a:pt x="1369" y="1626"/>
                </a:lnTo>
                <a:lnTo>
                  <a:pt x="1349" y="1617"/>
                </a:lnTo>
                <a:lnTo>
                  <a:pt x="1329" y="1609"/>
                </a:lnTo>
                <a:lnTo>
                  <a:pt x="1310" y="1598"/>
                </a:lnTo>
                <a:lnTo>
                  <a:pt x="1292" y="1588"/>
                </a:lnTo>
                <a:lnTo>
                  <a:pt x="1274" y="1576"/>
                </a:lnTo>
                <a:lnTo>
                  <a:pt x="1256" y="1564"/>
                </a:lnTo>
                <a:lnTo>
                  <a:pt x="1239" y="1551"/>
                </a:lnTo>
                <a:lnTo>
                  <a:pt x="1223" y="1536"/>
                </a:lnTo>
                <a:lnTo>
                  <a:pt x="1207" y="1522"/>
                </a:lnTo>
                <a:lnTo>
                  <a:pt x="1193" y="1507"/>
                </a:lnTo>
                <a:lnTo>
                  <a:pt x="1179" y="1490"/>
                </a:lnTo>
                <a:lnTo>
                  <a:pt x="1165" y="1473"/>
                </a:lnTo>
                <a:lnTo>
                  <a:pt x="1153" y="1455"/>
                </a:lnTo>
                <a:lnTo>
                  <a:pt x="1141" y="1438"/>
                </a:lnTo>
                <a:lnTo>
                  <a:pt x="1131" y="1420"/>
                </a:lnTo>
                <a:lnTo>
                  <a:pt x="1121" y="1400"/>
                </a:lnTo>
                <a:lnTo>
                  <a:pt x="1112" y="1380"/>
                </a:lnTo>
                <a:lnTo>
                  <a:pt x="1104" y="1360"/>
                </a:lnTo>
                <a:lnTo>
                  <a:pt x="1097" y="1339"/>
                </a:lnTo>
                <a:lnTo>
                  <a:pt x="1091" y="1318"/>
                </a:lnTo>
                <a:lnTo>
                  <a:pt x="1087" y="1297"/>
                </a:lnTo>
                <a:lnTo>
                  <a:pt x="1082" y="1275"/>
                </a:lnTo>
                <a:lnTo>
                  <a:pt x="1079" y="1253"/>
                </a:lnTo>
                <a:lnTo>
                  <a:pt x="1077" y="1229"/>
                </a:lnTo>
                <a:lnTo>
                  <a:pt x="1077" y="1206"/>
                </a:lnTo>
                <a:lnTo>
                  <a:pt x="1077" y="0"/>
                </a:lnTo>
                <a:lnTo>
                  <a:pt x="1019" y="19"/>
                </a:lnTo>
                <a:lnTo>
                  <a:pt x="963" y="41"/>
                </a:lnTo>
                <a:lnTo>
                  <a:pt x="907" y="64"/>
                </a:lnTo>
                <a:lnTo>
                  <a:pt x="852" y="89"/>
                </a:lnTo>
                <a:lnTo>
                  <a:pt x="799" y="116"/>
                </a:lnTo>
                <a:lnTo>
                  <a:pt x="746" y="147"/>
                </a:lnTo>
                <a:lnTo>
                  <a:pt x="696" y="178"/>
                </a:lnTo>
                <a:lnTo>
                  <a:pt x="646" y="212"/>
                </a:lnTo>
                <a:lnTo>
                  <a:pt x="598" y="247"/>
                </a:lnTo>
                <a:lnTo>
                  <a:pt x="550" y="285"/>
                </a:lnTo>
                <a:lnTo>
                  <a:pt x="505" y="323"/>
                </a:lnTo>
                <a:lnTo>
                  <a:pt x="462" y="363"/>
                </a:lnTo>
                <a:lnTo>
                  <a:pt x="420" y="407"/>
                </a:lnTo>
                <a:lnTo>
                  <a:pt x="380" y="450"/>
                </a:lnTo>
                <a:lnTo>
                  <a:pt x="341" y="496"/>
                </a:lnTo>
                <a:lnTo>
                  <a:pt x="305" y="542"/>
                </a:lnTo>
                <a:lnTo>
                  <a:pt x="270" y="591"/>
                </a:lnTo>
                <a:lnTo>
                  <a:pt x="236" y="641"/>
                </a:lnTo>
                <a:lnTo>
                  <a:pt x="206" y="692"/>
                </a:lnTo>
                <a:lnTo>
                  <a:pt x="176" y="745"/>
                </a:lnTo>
                <a:lnTo>
                  <a:pt x="149" y="799"/>
                </a:lnTo>
                <a:lnTo>
                  <a:pt x="124" y="853"/>
                </a:lnTo>
                <a:lnTo>
                  <a:pt x="102" y="909"/>
                </a:lnTo>
                <a:lnTo>
                  <a:pt x="81" y="967"/>
                </a:lnTo>
                <a:lnTo>
                  <a:pt x="62" y="1025"/>
                </a:lnTo>
                <a:lnTo>
                  <a:pt x="46" y="1083"/>
                </a:lnTo>
                <a:lnTo>
                  <a:pt x="32" y="1143"/>
                </a:lnTo>
                <a:lnTo>
                  <a:pt x="26" y="1174"/>
                </a:lnTo>
                <a:lnTo>
                  <a:pt x="21" y="1204"/>
                </a:lnTo>
                <a:lnTo>
                  <a:pt x="15" y="1236"/>
                </a:lnTo>
                <a:lnTo>
                  <a:pt x="11" y="1266"/>
                </a:lnTo>
                <a:lnTo>
                  <a:pt x="8" y="1298"/>
                </a:lnTo>
                <a:lnTo>
                  <a:pt x="5" y="1329"/>
                </a:lnTo>
                <a:lnTo>
                  <a:pt x="3" y="1361"/>
                </a:lnTo>
                <a:lnTo>
                  <a:pt x="1" y="1392"/>
                </a:lnTo>
                <a:lnTo>
                  <a:pt x="0" y="1424"/>
                </a:lnTo>
                <a:lnTo>
                  <a:pt x="0" y="1457"/>
                </a:lnTo>
                <a:lnTo>
                  <a:pt x="0" y="1489"/>
                </a:lnTo>
                <a:lnTo>
                  <a:pt x="1" y="1522"/>
                </a:lnTo>
                <a:lnTo>
                  <a:pt x="3" y="1553"/>
                </a:lnTo>
                <a:lnTo>
                  <a:pt x="5" y="1586"/>
                </a:lnTo>
                <a:lnTo>
                  <a:pt x="8" y="1617"/>
                </a:lnTo>
                <a:lnTo>
                  <a:pt x="12" y="1650"/>
                </a:lnTo>
                <a:lnTo>
                  <a:pt x="16" y="1681"/>
                </a:lnTo>
                <a:lnTo>
                  <a:pt x="22" y="1712"/>
                </a:lnTo>
                <a:lnTo>
                  <a:pt x="27" y="1743"/>
                </a:lnTo>
                <a:lnTo>
                  <a:pt x="33" y="1774"/>
                </a:lnTo>
                <a:lnTo>
                  <a:pt x="41" y="1804"/>
                </a:lnTo>
                <a:lnTo>
                  <a:pt x="48" y="1835"/>
                </a:lnTo>
                <a:lnTo>
                  <a:pt x="55" y="1865"/>
                </a:lnTo>
                <a:lnTo>
                  <a:pt x="65" y="1895"/>
                </a:lnTo>
                <a:lnTo>
                  <a:pt x="74" y="1924"/>
                </a:lnTo>
                <a:lnTo>
                  <a:pt x="84" y="1954"/>
                </a:lnTo>
                <a:lnTo>
                  <a:pt x="94" y="1983"/>
                </a:lnTo>
                <a:lnTo>
                  <a:pt x="106" y="2011"/>
                </a:lnTo>
                <a:lnTo>
                  <a:pt x="117" y="2040"/>
                </a:lnTo>
                <a:lnTo>
                  <a:pt x="129" y="2068"/>
                </a:lnTo>
                <a:lnTo>
                  <a:pt x="155" y="2124"/>
                </a:lnTo>
                <a:lnTo>
                  <a:pt x="184" y="2178"/>
                </a:lnTo>
                <a:lnTo>
                  <a:pt x="214" y="2231"/>
                </a:lnTo>
                <a:lnTo>
                  <a:pt x="246" y="2283"/>
                </a:lnTo>
                <a:lnTo>
                  <a:pt x="280" y="2332"/>
                </a:lnTo>
                <a:lnTo>
                  <a:pt x="316" y="2381"/>
                </a:lnTo>
                <a:lnTo>
                  <a:pt x="355" y="2428"/>
                </a:lnTo>
                <a:lnTo>
                  <a:pt x="395" y="2474"/>
                </a:lnTo>
                <a:lnTo>
                  <a:pt x="436" y="2517"/>
                </a:lnTo>
                <a:lnTo>
                  <a:pt x="480" y="2560"/>
                </a:lnTo>
                <a:lnTo>
                  <a:pt x="525" y="2600"/>
                </a:lnTo>
                <a:lnTo>
                  <a:pt x="572" y="2639"/>
                </a:lnTo>
                <a:lnTo>
                  <a:pt x="620" y="2676"/>
                </a:lnTo>
                <a:lnTo>
                  <a:pt x="669" y="2710"/>
                </a:lnTo>
                <a:lnTo>
                  <a:pt x="721" y="2744"/>
                </a:lnTo>
                <a:lnTo>
                  <a:pt x="773" y="2775"/>
                </a:lnTo>
                <a:lnTo>
                  <a:pt x="827" y="2804"/>
                </a:lnTo>
                <a:lnTo>
                  <a:pt x="883" y="2830"/>
                </a:lnTo>
                <a:lnTo>
                  <a:pt x="938" y="2855"/>
                </a:lnTo>
                <a:lnTo>
                  <a:pt x="996" y="2878"/>
                </a:lnTo>
                <a:lnTo>
                  <a:pt x="1054" y="2899"/>
                </a:lnTo>
                <a:lnTo>
                  <a:pt x="1084" y="2908"/>
                </a:lnTo>
                <a:lnTo>
                  <a:pt x="1114" y="2916"/>
                </a:lnTo>
                <a:lnTo>
                  <a:pt x="1114" y="5323"/>
                </a:lnTo>
                <a:lnTo>
                  <a:pt x="1931" y="5323"/>
                </a:lnTo>
                <a:lnTo>
                  <a:pt x="1931" y="2916"/>
                </a:lnTo>
                <a:lnTo>
                  <a:pt x="1961" y="2908"/>
                </a:lnTo>
                <a:lnTo>
                  <a:pt x="1991" y="2899"/>
                </a:lnTo>
                <a:lnTo>
                  <a:pt x="2049" y="2878"/>
                </a:lnTo>
                <a:lnTo>
                  <a:pt x="2107" y="2855"/>
                </a:lnTo>
                <a:lnTo>
                  <a:pt x="2163" y="2830"/>
                </a:lnTo>
                <a:lnTo>
                  <a:pt x="2219" y="2804"/>
                </a:lnTo>
                <a:lnTo>
                  <a:pt x="2272" y="2775"/>
                </a:lnTo>
                <a:lnTo>
                  <a:pt x="2325" y="2744"/>
                </a:lnTo>
                <a:lnTo>
                  <a:pt x="2376" y="2710"/>
                </a:lnTo>
                <a:lnTo>
                  <a:pt x="2426" y="2676"/>
                </a:lnTo>
                <a:lnTo>
                  <a:pt x="2474" y="2639"/>
                </a:lnTo>
                <a:lnTo>
                  <a:pt x="2520" y="2600"/>
                </a:lnTo>
                <a:lnTo>
                  <a:pt x="2566" y="2560"/>
                </a:lnTo>
                <a:lnTo>
                  <a:pt x="2609" y="2517"/>
                </a:lnTo>
                <a:lnTo>
                  <a:pt x="2651" y="2474"/>
                </a:lnTo>
                <a:lnTo>
                  <a:pt x="2691" y="2428"/>
                </a:lnTo>
                <a:lnTo>
                  <a:pt x="2729" y="2381"/>
                </a:lnTo>
                <a:lnTo>
                  <a:pt x="2765" y="2332"/>
                </a:lnTo>
                <a:lnTo>
                  <a:pt x="2799" y="2283"/>
                </a:lnTo>
                <a:lnTo>
                  <a:pt x="2832" y="2231"/>
                </a:lnTo>
                <a:lnTo>
                  <a:pt x="2862" y="2178"/>
                </a:lnTo>
                <a:lnTo>
                  <a:pt x="2890" y="2124"/>
                </a:lnTo>
                <a:lnTo>
                  <a:pt x="2917" y="2068"/>
                </a:lnTo>
                <a:lnTo>
                  <a:pt x="2928" y="2040"/>
                </a:lnTo>
                <a:lnTo>
                  <a:pt x="2940" y="2011"/>
                </a:lnTo>
                <a:lnTo>
                  <a:pt x="2951" y="1983"/>
                </a:lnTo>
                <a:lnTo>
                  <a:pt x="2962" y="1954"/>
                </a:lnTo>
                <a:lnTo>
                  <a:pt x="2971" y="1924"/>
                </a:lnTo>
                <a:lnTo>
                  <a:pt x="2981" y="1895"/>
                </a:lnTo>
                <a:lnTo>
                  <a:pt x="2989" y="1865"/>
                </a:lnTo>
                <a:lnTo>
                  <a:pt x="2998" y="1835"/>
                </a:lnTo>
                <a:lnTo>
                  <a:pt x="3005" y="1804"/>
                </a:lnTo>
                <a:lnTo>
                  <a:pt x="3012" y="1774"/>
                </a:lnTo>
                <a:lnTo>
                  <a:pt x="3019" y="1743"/>
                </a:lnTo>
                <a:lnTo>
                  <a:pt x="3024" y="1712"/>
                </a:lnTo>
                <a:lnTo>
                  <a:pt x="3029" y="1681"/>
                </a:lnTo>
                <a:lnTo>
                  <a:pt x="3033" y="1650"/>
                </a:lnTo>
                <a:lnTo>
                  <a:pt x="3037" y="1617"/>
                </a:lnTo>
                <a:lnTo>
                  <a:pt x="3040" y="1586"/>
                </a:lnTo>
                <a:lnTo>
                  <a:pt x="3042" y="1553"/>
                </a:lnTo>
                <a:lnTo>
                  <a:pt x="3044" y="1522"/>
                </a:lnTo>
                <a:lnTo>
                  <a:pt x="3045" y="1489"/>
                </a:lnTo>
                <a:lnTo>
                  <a:pt x="3045" y="1457"/>
                </a:lnTo>
                <a:lnTo>
                  <a:pt x="3045" y="1424"/>
                </a:lnTo>
                <a:lnTo>
                  <a:pt x="3044" y="1392"/>
                </a:lnTo>
                <a:lnTo>
                  <a:pt x="3043" y="1361"/>
                </a:lnTo>
                <a:lnTo>
                  <a:pt x="3040" y="1329"/>
                </a:lnTo>
                <a:lnTo>
                  <a:pt x="3038" y="1298"/>
                </a:lnTo>
                <a:lnTo>
                  <a:pt x="3033" y="1266"/>
                </a:lnTo>
                <a:lnTo>
                  <a:pt x="3029" y="1236"/>
                </a:lnTo>
                <a:lnTo>
                  <a:pt x="3025" y="1204"/>
                </a:lnTo>
                <a:lnTo>
                  <a:pt x="3020" y="1174"/>
                </a:lnTo>
                <a:lnTo>
                  <a:pt x="3013" y="1143"/>
                </a:lnTo>
                <a:lnTo>
                  <a:pt x="3000" y="1083"/>
                </a:lnTo>
                <a:lnTo>
                  <a:pt x="2983" y="1025"/>
                </a:lnTo>
                <a:lnTo>
                  <a:pt x="2965" y="967"/>
                </a:lnTo>
                <a:lnTo>
                  <a:pt x="2944" y="909"/>
                </a:lnTo>
                <a:lnTo>
                  <a:pt x="2921" y="853"/>
                </a:lnTo>
                <a:lnTo>
                  <a:pt x="2896" y="799"/>
                </a:lnTo>
                <a:lnTo>
                  <a:pt x="2869" y="745"/>
                </a:lnTo>
                <a:lnTo>
                  <a:pt x="2840" y="692"/>
                </a:lnTo>
                <a:lnTo>
                  <a:pt x="2808" y="641"/>
                </a:lnTo>
                <a:lnTo>
                  <a:pt x="2776" y="591"/>
                </a:lnTo>
                <a:lnTo>
                  <a:pt x="2740" y="542"/>
                </a:lnTo>
                <a:lnTo>
                  <a:pt x="2703" y="496"/>
                </a:lnTo>
                <a:lnTo>
                  <a:pt x="2665" y="450"/>
                </a:lnTo>
                <a:lnTo>
                  <a:pt x="2624" y="407"/>
                </a:lnTo>
                <a:lnTo>
                  <a:pt x="2583" y="363"/>
                </a:lnTo>
                <a:lnTo>
                  <a:pt x="2539" y="323"/>
                </a:lnTo>
                <a:lnTo>
                  <a:pt x="2494" y="285"/>
                </a:lnTo>
                <a:lnTo>
                  <a:pt x="2448" y="247"/>
                </a:lnTo>
                <a:lnTo>
                  <a:pt x="2400" y="212"/>
                </a:lnTo>
                <a:lnTo>
                  <a:pt x="2350" y="178"/>
                </a:lnTo>
                <a:lnTo>
                  <a:pt x="2299" y="147"/>
                </a:lnTo>
                <a:lnTo>
                  <a:pt x="2247" y="116"/>
                </a:lnTo>
                <a:lnTo>
                  <a:pt x="2193" y="89"/>
                </a:lnTo>
                <a:lnTo>
                  <a:pt x="2139" y="64"/>
                </a:lnTo>
                <a:lnTo>
                  <a:pt x="2083" y="41"/>
                </a:lnTo>
                <a:lnTo>
                  <a:pt x="2026" y="19"/>
                </a:lnTo>
                <a:lnTo>
                  <a:pt x="19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42" name="KSO_Shape"/>
          <p:cNvSpPr/>
          <p:nvPr/>
        </p:nvSpPr>
        <p:spPr>
          <a:xfrm>
            <a:off x="9761538" y="3275013"/>
            <a:ext cx="360362" cy="614362"/>
          </a:xfrm>
          <a:custGeom>
            <a:avLst/>
            <a:gdLst/>
            <a:ahLst/>
            <a:cxnLst>
              <a:cxn ang="0">
                <a:pos x="265061" y="63472"/>
              </a:cxn>
              <a:cxn ang="0">
                <a:pos x="265061" y="0"/>
              </a:cxn>
              <a:cxn ang="0">
                <a:pos x="95422" y="0"/>
              </a:cxn>
              <a:cxn ang="0">
                <a:pos x="95422" y="63472"/>
              </a:cxn>
              <a:cxn ang="0">
                <a:pos x="0" y="63472"/>
              </a:cxn>
              <a:cxn ang="0">
                <a:pos x="0" y="614363"/>
              </a:cxn>
              <a:cxn ang="0">
                <a:pos x="360362" y="614363"/>
              </a:cxn>
              <a:cxn ang="0">
                <a:pos x="360362" y="63472"/>
              </a:cxn>
              <a:cxn ang="0">
                <a:pos x="265061" y="63472"/>
              </a:cxn>
              <a:cxn ang="0">
                <a:pos x="42410" y="243529"/>
              </a:cxn>
              <a:cxn ang="0">
                <a:pos x="42410" y="105867"/>
              </a:cxn>
              <a:cxn ang="0">
                <a:pos x="137832" y="105867"/>
              </a:cxn>
              <a:cxn ang="0">
                <a:pos x="137832" y="42395"/>
              </a:cxn>
              <a:cxn ang="0">
                <a:pos x="222651" y="42395"/>
              </a:cxn>
              <a:cxn ang="0">
                <a:pos x="222651" y="105867"/>
              </a:cxn>
              <a:cxn ang="0">
                <a:pos x="317952" y="105867"/>
              </a:cxn>
              <a:cxn ang="0">
                <a:pos x="317952" y="243529"/>
              </a:cxn>
              <a:cxn ang="0">
                <a:pos x="42410" y="243529"/>
              </a:cxn>
            </a:cxnLst>
            <a:pathLst>
              <a:path w="2991" h="5101">
                <a:moveTo>
                  <a:pt x="2200" y="527"/>
                </a:moveTo>
                <a:lnTo>
                  <a:pt x="2200" y="0"/>
                </a:lnTo>
                <a:lnTo>
                  <a:pt x="792" y="0"/>
                </a:lnTo>
                <a:lnTo>
                  <a:pt x="792" y="527"/>
                </a:lnTo>
                <a:lnTo>
                  <a:pt x="0" y="527"/>
                </a:lnTo>
                <a:lnTo>
                  <a:pt x="0" y="5101"/>
                </a:lnTo>
                <a:lnTo>
                  <a:pt x="2991" y="5101"/>
                </a:lnTo>
                <a:lnTo>
                  <a:pt x="2991" y="527"/>
                </a:lnTo>
                <a:lnTo>
                  <a:pt x="2200" y="527"/>
                </a:lnTo>
                <a:close/>
                <a:moveTo>
                  <a:pt x="352" y="2022"/>
                </a:moveTo>
                <a:lnTo>
                  <a:pt x="352" y="879"/>
                </a:lnTo>
                <a:lnTo>
                  <a:pt x="1144" y="879"/>
                </a:lnTo>
                <a:lnTo>
                  <a:pt x="1144" y="352"/>
                </a:lnTo>
                <a:lnTo>
                  <a:pt x="1848" y="352"/>
                </a:lnTo>
                <a:lnTo>
                  <a:pt x="1848" y="879"/>
                </a:lnTo>
                <a:lnTo>
                  <a:pt x="2639" y="879"/>
                </a:lnTo>
                <a:lnTo>
                  <a:pt x="2639" y="2022"/>
                </a:lnTo>
                <a:lnTo>
                  <a:pt x="352" y="20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2543" name="TextBox 4"/>
          <p:cNvSpPr/>
          <p:nvPr/>
        </p:nvSpPr>
        <p:spPr>
          <a:xfrm>
            <a:off x="4994275" y="1221740"/>
            <a:ext cx="220186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rPr>
              <a:t>移动应用集成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22544" name="矩形 48"/>
          <p:cNvSpPr/>
          <p:nvPr/>
        </p:nvSpPr>
        <p:spPr>
          <a:xfrm>
            <a:off x="1241425" y="4524375"/>
            <a:ext cx="2541588" cy="16300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选择头像属性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设置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Truncation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批量生成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重新生成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545" name="矩形 78"/>
          <p:cNvSpPr/>
          <p:nvPr/>
        </p:nvSpPr>
        <p:spPr>
          <a:xfrm>
            <a:off x="3717925" y="4522788"/>
            <a:ext cx="2541588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修改特征向量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保存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/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加载特征向量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自定义特征编辑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546" name="矩形 79"/>
          <p:cNvSpPr/>
          <p:nvPr/>
        </p:nvSpPr>
        <p:spPr>
          <a:xfrm>
            <a:off x="6194425" y="4522788"/>
            <a:ext cx="2541588" cy="13220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旋转 缩放 裁剪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水平 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/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垂直翻转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对比度 饱和度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2547" name="矩形 80"/>
          <p:cNvSpPr/>
          <p:nvPr/>
        </p:nvSpPr>
        <p:spPr>
          <a:xfrm>
            <a:off x="8720138" y="4522788"/>
            <a:ext cx="2541587" cy="1322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分享到社交媒体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保存到手机相册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发送到指定软件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2548" name="组合 13"/>
          <p:cNvGrpSpPr/>
          <p:nvPr/>
        </p:nvGrpSpPr>
        <p:grpSpPr>
          <a:xfrm>
            <a:off x="3473450" y="214313"/>
            <a:ext cx="5245100" cy="682625"/>
            <a:chOff x="4829977" y="635382"/>
            <a:chExt cx="2546715" cy="682309"/>
          </a:xfrm>
        </p:grpSpPr>
        <p:sp>
          <p:nvSpPr>
            <p:cNvPr id="22549" name="矩形 29"/>
            <p:cNvSpPr/>
            <p:nvPr/>
          </p:nvSpPr>
          <p:spPr>
            <a:xfrm>
              <a:off x="5104116" y="635382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实现步骤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矩形 2"/>
          <p:cNvSpPr/>
          <p:nvPr/>
        </p:nvSpPr>
        <p:spPr>
          <a:xfrm>
            <a:off x="8137525" y="2181225"/>
            <a:ext cx="2495550" cy="2495550"/>
          </a:xfrm>
          <a:prstGeom prst="rect">
            <a:avLst/>
          </a:prstGeom>
          <a:solidFill>
            <a:schemeClr val="bg1"/>
          </a:solidFill>
          <a:ln w="76200" cap="rnd" cmpd="sng">
            <a:solidFill>
              <a:srgbClr val="01A99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图片 3"/>
          <p:cNvPicPr>
            <a:picLocks noChangeAspect="1"/>
          </p:cNvPicPr>
          <p:nvPr/>
        </p:nvPicPr>
        <p:blipFill>
          <a:blip r:embed="rId1"/>
          <a:srcRect l="15408" t="19823" r="20663" b="269"/>
          <a:stretch>
            <a:fillRect/>
          </a:stretch>
        </p:blipFill>
        <p:spPr>
          <a:xfrm>
            <a:off x="0" y="0"/>
            <a:ext cx="6848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1"/>
          <p:cNvSpPr/>
          <p:nvPr/>
        </p:nvSpPr>
        <p:spPr>
          <a:xfrm>
            <a:off x="0" y="0"/>
            <a:ext cx="6848475" cy="6858000"/>
          </a:xfrm>
          <a:prstGeom prst="rect">
            <a:avLst/>
          </a:prstGeom>
          <a:solidFill>
            <a:srgbClr val="01A991">
              <a:alpha val="92940"/>
            </a:srgbClr>
          </a:solidFill>
          <a:ln w="9525">
            <a:noFill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文本框 20"/>
          <p:cNvSpPr txBox="1"/>
          <p:nvPr/>
        </p:nvSpPr>
        <p:spPr>
          <a:xfrm>
            <a:off x="8315325" y="2828925"/>
            <a:ext cx="2138363" cy="1198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 eaLnBrk="0" hangingPunct="0"/>
            <a:r>
              <a:rPr lang="zh-CN" altLang="en-US" sz="72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7200" b="1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221" name="组合 8"/>
          <p:cNvGrpSpPr/>
          <p:nvPr/>
        </p:nvGrpSpPr>
        <p:grpSpPr>
          <a:xfrm>
            <a:off x="809625" y="1527175"/>
            <a:ext cx="3230563" cy="522288"/>
            <a:chOff x="6153150" y="1581346"/>
            <a:chExt cx="3230379" cy="521831"/>
          </a:xfrm>
        </p:grpSpPr>
        <p:sp>
          <p:nvSpPr>
            <p:cNvPr id="9222" name="文本框 20"/>
            <p:cNvSpPr txBox="1"/>
            <p:nvPr/>
          </p:nvSpPr>
          <p:spPr>
            <a:xfrm>
              <a:off x="7445060" y="1581346"/>
              <a:ext cx="1938469" cy="5218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课题背景</a:t>
              </a:r>
              <a:endPara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3" name="文本框 6"/>
            <p:cNvSpPr txBox="1"/>
            <p:nvPr/>
          </p:nvSpPr>
          <p:spPr>
            <a:xfrm>
              <a:off x="6153150" y="1581346"/>
              <a:ext cx="1441450" cy="5218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1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4" name="组合 10"/>
          <p:cNvGrpSpPr/>
          <p:nvPr/>
        </p:nvGrpSpPr>
        <p:grpSpPr>
          <a:xfrm>
            <a:off x="809625" y="2661603"/>
            <a:ext cx="4689475" cy="521970"/>
            <a:chOff x="6153150" y="2467102"/>
            <a:chExt cx="4689474" cy="521831"/>
          </a:xfrm>
        </p:grpSpPr>
        <p:sp>
          <p:nvSpPr>
            <p:cNvPr id="9225" name="文本框 73"/>
            <p:cNvSpPr txBox="1"/>
            <p:nvPr/>
          </p:nvSpPr>
          <p:spPr>
            <a:xfrm>
              <a:off x="7445059" y="2467102"/>
              <a:ext cx="3397565" cy="5218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zh-CN" altLang="en-US" sz="28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微软雅黑" panose="020B0503020204020204" pitchFamily="34" charset="-122"/>
                </a:rPr>
                <a:t>现有成果</a:t>
              </a:r>
              <a:endParaRPr lang="zh-CN" altLang="en-US" sz="2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26" name="文本框 16"/>
            <p:cNvSpPr txBox="1"/>
            <p:nvPr/>
          </p:nvSpPr>
          <p:spPr>
            <a:xfrm>
              <a:off x="6153150" y="2467102"/>
              <a:ext cx="1441450" cy="5218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2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7" name="组合 13"/>
          <p:cNvGrpSpPr/>
          <p:nvPr/>
        </p:nvGrpSpPr>
        <p:grpSpPr>
          <a:xfrm>
            <a:off x="809625" y="3795713"/>
            <a:ext cx="5502275" cy="521970"/>
            <a:chOff x="6153150" y="3299464"/>
            <a:chExt cx="5500939" cy="520417"/>
          </a:xfrm>
        </p:grpSpPr>
        <p:sp>
          <p:nvSpPr>
            <p:cNvPr id="9228" name="文本框 81"/>
            <p:cNvSpPr txBox="1"/>
            <p:nvPr/>
          </p:nvSpPr>
          <p:spPr>
            <a:xfrm>
              <a:off x="7445060" y="3299464"/>
              <a:ext cx="4209029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研究目标</a:t>
              </a:r>
              <a:endPara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9" name="文本框 17"/>
            <p:cNvSpPr txBox="1"/>
            <p:nvPr/>
          </p:nvSpPr>
          <p:spPr>
            <a:xfrm>
              <a:off x="6153150" y="3299464"/>
              <a:ext cx="1441450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3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30" name="组合 14"/>
          <p:cNvGrpSpPr/>
          <p:nvPr/>
        </p:nvGrpSpPr>
        <p:grpSpPr>
          <a:xfrm>
            <a:off x="809625" y="4929823"/>
            <a:ext cx="4689475" cy="521970"/>
            <a:chOff x="6153150" y="4191300"/>
            <a:chExt cx="4689474" cy="520417"/>
          </a:xfrm>
        </p:grpSpPr>
        <p:sp>
          <p:nvSpPr>
            <p:cNvPr id="9231" name="文本框 133"/>
            <p:cNvSpPr txBox="1"/>
            <p:nvPr/>
          </p:nvSpPr>
          <p:spPr>
            <a:xfrm>
              <a:off x="7445059" y="4191300"/>
              <a:ext cx="3397565" cy="5201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实现步骤</a:t>
              </a:r>
              <a:endPara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32" name="文本框 19"/>
            <p:cNvSpPr txBox="1"/>
            <p:nvPr/>
          </p:nvSpPr>
          <p:spPr>
            <a:xfrm>
              <a:off x="6153150" y="4191300"/>
              <a:ext cx="1441450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4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 advClick="0" advTm="3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196850" y="1616075"/>
            <a:ext cx="774700" cy="230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2" t="-179" r="-133" b="15334"/>
          <a:stretch>
            <a:fillRect/>
          </a:stretch>
        </p:blipFill>
        <p:spPr>
          <a:xfrm>
            <a:off x="1588" y="-14287"/>
            <a:ext cx="12204700" cy="689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6096000" y="0"/>
            <a:ext cx="6110288" cy="6911975"/>
          </a:xfrm>
          <a:prstGeom prst="rect">
            <a:avLst/>
          </a:prstGeom>
          <a:solidFill>
            <a:schemeClr val="bg1">
              <a:alpha val="54900"/>
            </a:schemeClr>
          </a:solidFill>
          <a:ln w="9525">
            <a:noFill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4"/>
            </p:custDataLst>
          </p:nvPr>
        </p:nvSpPr>
        <p:spPr>
          <a:xfrm>
            <a:off x="771525" y="873125"/>
            <a:ext cx="10648950" cy="5111750"/>
          </a:xfrm>
          <a:prstGeom prst="rect">
            <a:avLst/>
          </a:prstGeom>
          <a:solidFill>
            <a:srgbClr val="01A991"/>
          </a:solidFill>
          <a:ln w="57150">
            <a:noFill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圆角矩形 12"/>
          <p:cNvSpPr/>
          <p:nvPr>
            <p:custDataLst>
              <p:tags r:id="rId5"/>
            </p:custDataLst>
          </p:nvPr>
        </p:nvSpPr>
        <p:spPr>
          <a:xfrm>
            <a:off x="5040313" y="4287838"/>
            <a:ext cx="2111375" cy="650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txBody>
          <a:bodyPr anchor="ctr">
            <a:spAutoFit/>
          </a:bodyPr>
          <a:p>
            <a:pPr algn="ctr" eaLnBrk="0" hangingPunct="0"/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开题报告</a:t>
            </a:r>
            <a:endParaRPr lang="zh-CN" altLang="en-US" sz="2400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1090613" y="1177925"/>
            <a:ext cx="9907587" cy="4502150"/>
          </a:xfrm>
          <a:prstGeom prst="rect">
            <a:avLst/>
          </a:prstGeom>
          <a:noFill/>
          <a:ln w="381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矩形 6"/>
          <p:cNvSpPr/>
          <p:nvPr/>
        </p:nvSpPr>
        <p:spPr>
          <a:xfrm>
            <a:off x="3636963" y="1846263"/>
            <a:ext cx="4938712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FOR WATCHING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8" name="矩形 7"/>
          <p:cNvSpPr/>
          <p:nvPr/>
        </p:nvSpPr>
        <p:spPr>
          <a:xfrm>
            <a:off x="3336925" y="2665413"/>
            <a:ext cx="5538788" cy="10144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6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感谢各位的观看</a:t>
            </a:r>
            <a:endParaRPr lang="zh-CN" altLang="en-US" sz="60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5609" name="矩形 31"/>
          <p:cNvSpPr/>
          <p:nvPr/>
        </p:nvSpPr>
        <p:spPr>
          <a:xfrm>
            <a:off x="8742363" y="4289425"/>
            <a:ext cx="2316480" cy="1383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导  师：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答辩人：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时  间：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2021.3.17</a:t>
            </a:r>
            <a:endParaRPr lang="en-US" altLang="zh-CN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专  业：计算机科学与技术</a:t>
            </a:r>
            <a:endParaRPr lang="zh-CN" altLang="en-US" sz="1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3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2"/>
          <a:srcRect r="795" b="4871"/>
          <a:stretch>
            <a:fillRect/>
          </a:stretch>
        </p:blipFill>
        <p:spPr>
          <a:xfrm>
            <a:off x="0" y="1895475"/>
            <a:ext cx="4867275" cy="3067050"/>
          </a:xfrm>
          <a:prstGeom prst="rect">
            <a:avLst/>
          </a:prstGeom>
          <a:noFill/>
          <a:ln w="9525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pic>
      <p:sp>
        <p:nvSpPr>
          <p:cNvPr id="11268" name="矩形 2"/>
          <p:cNvSpPr/>
          <p:nvPr/>
        </p:nvSpPr>
        <p:spPr>
          <a:xfrm>
            <a:off x="7154863" y="2625725"/>
            <a:ext cx="30099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Part 1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课题背景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1269" name="TextBox 4"/>
          <p:cNvSpPr/>
          <p:nvPr/>
        </p:nvSpPr>
        <p:spPr>
          <a:xfrm>
            <a:off x="7154863" y="3209925"/>
            <a:ext cx="3554412" cy="1382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rPr>
              <a:t>生成对抗网络及动漫产业的发展</a:t>
            </a:r>
            <a:endParaRPr lang="zh-CN" altLang="en-US" sz="28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Franklin Gothic Book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2290" name="椭圆 2302"/>
          <p:cNvSpPr/>
          <p:nvPr/>
        </p:nvSpPr>
        <p:spPr>
          <a:xfrm>
            <a:off x="3770313" y="1143000"/>
            <a:ext cx="1830387" cy="5842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1" name="椭圆 2304"/>
          <p:cNvSpPr/>
          <p:nvPr/>
        </p:nvSpPr>
        <p:spPr>
          <a:xfrm>
            <a:off x="9240838" y="1143000"/>
            <a:ext cx="1830387" cy="5842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2" name="椭圆 2305"/>
          <p:cNvSpPr/>
          <p:nvPr/>
        </p:nvSpPr>
        <p:spPr>
          <a:xfrm>
            <a:off x="977900" y="1143000"/>
            <a:ext cx="1830388" cy="5842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3" name="椭圆 2306"/>
          <p:cNvSpPr/>
          <p:nvPr/>
        </p:nvSpPr>
        <p:spPr>
          <a:xfrm>
            <a:off x="6605588" y="1143000"/>
            <a:ext cx="1831975" cy="5842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4" name="直接连接符 2308"/>
          <p:cNvSpPr/>
          <p:nvPr/>
        </p:nvSpPr>
        <p:spPr>
          <a:xfrm>
            <a:off x="1892300" y="2389188"/>
            <a:ext cx="8315325" cy="23812"/>
          </a:xfrm>
          <a:prstGeom prst="line">
            <a:avLst/>
          </a:prstGeom>
          <a:ln w="6350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295" name="椭圆 2312"/>
          <p:cNvSpPr/>
          <p:nvPr/>
        </p:nvSpPr>
        <p:spPr>
          <a:xfrm>
            <a:off x="4568825" y="2308225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6" name="椭圆 2313"/>
          <p:cNvSpPr/>
          <p:nvPr/>
        </p:nvSpPr>
        <p:spPr>
          <a:xfrm>
            <a:off x="7429500" y="2332038"/>
            <a:ext cx="182563" cy="182562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7" name="椭圆 2314"/>
          <p:cNvSpPr/>
          <p:nvPr/>
        </p:nvSpPr>
        <p:spPr>
          <a:xfrm>
            <a:off x="10064750" y="2311400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8" name="TextBox 4"/>
          <p:cNvSpPr/>
          <p:nvPr/>
        </p:nvSpPr>
        <p:spPr>
          <a:xfrm>
            <a:off x="1033463" y="1062038"/>
            <a:ext cx="1716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GAN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299" name="TextBox 4"/>
          <p:cNvSpPr/>
          <p:nvPr/>
        </p:nvSpPr>
        <p:spPr>
          <a:xfrm>
            <a:off x="3827463" y="1062038"/>
            <a:ext cx="1716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cGAN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300" name="TextBox 4"/>
          <p:cNvSpPr/>
          <p:nvPr/>
        </p:nvSpPr>
        <p:spPr>
          <a:xfrm>
            <a:off x="6662738" y="1108075"/>
            <a:ext cx="1716087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DCGAN</a:t>
            </a:r>
            <a:endParaRPr lang="en-US" altLang="zh-CN" sz="20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301" name="TextBox 4"/>
          <p:cNvSpPr/>
          <p:nvPr/>
        </p:nvSpPr>
        <p:spPr>
          <a:xfrm>
            <a:off x="9297988" y="1062038"/>
            <a:ext cx="1716087" cy="6461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StyleGAN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302" name="矩形 2321"/>
          <p:cNvSpPr/>
          <p:nvPr/>
        </p:nvSpPr>
        <p:spPr>
          <a:xfrm>
            <a:off x="500063" y="2921000"/>
            <a:ext cx="2784475" cy="316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Goodfellow I J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Pouget-Abadie J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Mirza M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提出了生成器与判别器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图像生成模型的基础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03" name="矩形 2326"/>
          <p:cNvSpPr/>
          <p:nvPr/>
        </p:nvSpPr>
        <p:spPr>
          <a:xfrm>
            <a:off x="3267075" y="2921000"/>
            <a:ext cx="2784475" cy="31692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Mirza M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Osindero S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用条件控制生成内容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重要的改进方向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304" name="矩形 2327"/>
          <p:cNvSpPr/>
          <p:nvPr/>
        </p:nvSpPr>
        <p:spPr>
          <a:xfrm>
            <a:off x="6129338" y="2906713"/>
            <a:ext cx="2784475" cy="316928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Radford A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Metz L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Chintala S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与深度卷积模型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结合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提高稳定性及图像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质量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305" name="矩形 2328"/>
          <p:cNvSpPr/>
          <p:nvPr/>
        </p:nvSpPr>
        <p:spPr>
          <a:xfrm>
            <a:off x="8764588" y="2906713"/>
            <a:ext cx="2784475" cy="34766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Karras T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Laine S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Aila T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2019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年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基于样式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更好的质量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更大的分辨率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307" name="矩形 2330"/>
          <p:cNvSpPr/>
          <p:nvPr/>
        </p:nvSpPr>
        <p:spPr>
          <a:xfrm>
            <a:off x="4661218" y="4026535"/>
            <a:ext cx="283972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GAN</a:t>
            </a:r>
            <a:r>
              <a:rPr lang="zh-CN" altLang="en-US" sz="32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的迅速</a:t>
            </a:r>
            <a:r>
              <a:rPr lang="zh-CN" altLang="en-US" sz="32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发展</a:t>
            </a:r>
            <a:endParaRPr lang="zh-CN" altLang="en-US" sz="3200" b="1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2308" name="椭圆 2333"/>
          <p:cNvSpPr/>
          <p:nvPr/>
        </p:nvSpPr>
        <p:spPr>
          <a:xfrm>
            <a:off x="1800225" y="2317750"/>
            <a:ext cx="184150" cy="182563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309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2310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2" name="组合 30"/>
          <p:cNvGrpSpPr/>
          <p:nvPr/>
        </p:nvGrpSpPr>
        <p:grpSpPr>
          <a:xfrm>
            <a:off x="2254250" y="1901825"/>
            <a:ext cx="7554913" cy="1443038"/>
            <a:chOff x="0" y="0"/>
            <a:chExt cx="6032665" cy="1152128"/>
          </a:xfrm>
        </p:grpSpPr>
        <p:sp>
          <p:nvSpPr>
            <p:cNvPr id="30748" name="直接连接符 31"/>
            <p:cNvSpPr/>
            <p:nvPr/>
          </p:nvSpPr>
          <p:spPr>
            <a:xfrm>
              <a:off x="0" y="504056"/>
              <a:ext cx="6032665" cy="1"/>
            </a:xfrm>
            <a:prstGeom prst="line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cxnSp>
          <p:nvCxnSpPr>
            <p:cNvPr id="30749" name="直接箭头连接符 32"/>
            <p:cNvCxnSpPr/>
            <p:nvPr/>
          </p:nvCxnSpPr>
          <p:spPr>
            <a:xfrm>
              <a:off x="0" y="504056"/>
              <a:ext cx="1" cy="648072"/>
            </a:xfrm>
            <a:prstGeom prst="straightConnector1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0750" name="直接箭头连接符 33"/>
            <p:cNvCxnSpPr/>
            <p:nvPr/>
          </p:nvCxnSpPr>
          <p:spPr>
            <a:xfrm>
              <a:off x="2031485" y="504056"/>
              <a:ext cx="1" cy="648072"/>
            </a:xfrm>
            <a:prstGeom prst="straightConnector1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0751" name="直接箭头连接符 34"/>
            <p:cNvCxnSpPr/>
            <p:nvPr/>
          </p:nvCxnSpPr>
          <p:spPr>
            <a:xfrm>
              <a:off x="4144450" y="504056"/>
              <a:ext cx="1" cy="648072"/>
            </a:xfrm>
            <a:prstGeom prst="straightConnector1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cxnSp>
          <p:nvCxnSpPr>
            <p:cNvPr id="30752" name="直接箭头连接符 35"/>
            <p:cNvCxnSpPr/>
            <p:nvPr/>
          </p:nvCxnSpPr>
          <p:spPr>
            <a:xfrm>
              <a:off x="6030758" y="504056"/>
              <a:ext cx="1" cy="648072"/>
            </a:xfrm>
            <a:prstGeom prst="straightConnector1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arrow" w="med" len="med"/>
            </a:ln>
          </p:spPr>
        </p:cxnSp>
        <p:sp>
          <p:nvSpPr>
            <p:cNvPr id="30753" name="直接连接符 36"/>
            <p:cNvSpPr/>
            <p:nvPr/>
          </p:nvSpPr>
          <p:spPr>
            <a:xfrm flipH="1">
              <a:off x="3080337" y="0"/>
              <a:ext cx="1" cy="504056"/>
            </a:xfrm>
            <a:prstGeom prst="line">
              <a:avLst/>
            </a:prstGeom>
            <a:ln w="6350" cap="flat" cmpd="sng">
              <a:solidFill>
                <a:schemeClr val="bg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30723" name="TextBox 29"/>
          <p:cNvSpPr/>
          <p:nvPr/>
        </p:nvSpPr>
        <p:spPr>
          <a:xfrm>
            <a:off x="911225" y="4141788"/>
            <a:ext cx="2524125" cy="2399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WGAN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引入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Wasserstein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距离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解决稳定性与模式崩塌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WGAN-GP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</a:rPr>
              <a:t>提出梯度惩罚</a:t>
            </a:r>
            <a:endParaRPr lang="zh-CN" altLang="en-US" sz="1600" dirty="0"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</a:rPr>
              <a:t>进一步收敛速度</a:t>
            </a:r>
            <a:endParaRPr lang="zh-CN" altLang="en-US" sz="1600" dirty="0">
              <a:latin typeface="Arial" panose="020B0604020202020204" pitchFamily="34" charset="0"/>
            </a:endParaRPr>
          </a:p>
        </p:txBody>
      </p:sp>
      <p:sp>
        <p:nvSpPr>
          <p:cNvPr id="30724" name="TextBox 30"/>
          <p:cNvSpPr/>
          <p:nvPr/>
        </p:nvSpPr>
        <p:spPr>
          <a:xfrm>
            <a:off x="3435350" y="4141788"/>
            <a:ext cx="2525713" cy="1614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Cou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ncilGAN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合作的思想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打破传统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Cycle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结构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有效消除残留特征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0725" name="TextBox 31"/>
          <p:cNvSpPr/>
          <p:nvPr/>
        </p:nvSpPr>
        <p:spPr>
          <a:xfrm>
            <a:off x="6051550" y="4141788"/>
            <a:ext cx="2524125" cy="1614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ACGAN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改进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微软雅黑" panose="020B0503020204020204" pitchFamily="34" charset="-122"/>
              </a:rPr>
              <a:t>cGAN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为判别器增加分类任务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使用辅助信息提高性能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0726" name="TextBox 32"/>
          <p:cNvSpPr/>
          <p:nvPr/>
        </p:nvSpPr>
        <p:spPr>
          <a:xfrm>
            <a:off x="8756650" y="4141788"/>
            <a:ext cx="2524125" cy="16148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PGGAN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由易到难 循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序渐进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缩短训练时间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提升高分辨率图像</a:t>
            </a:r>
            <a:r>
              <a:rPr lang="zh-CN" altLang="en-US" sz="1600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稳定性</a:t>
            </a:r>
            <a:endParaRPr lang="zh-CN" altLang="en-US" sz="1600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pSp>
        <p:nvGrpSpPr>
          <p:cNvPr id="30728" name="组合 43"/>
          <p:cNvGrpSpPr/>
          <p:nvPr/>
        </p:nvGrpSpPr>
        <p:grpSpPr>
          <a:xfrm>
            <a:off x="4643438" y="1181100"/>
            <a:ext cx="2905125" cy="720725"/>
            <a:chOff x="0" y="0"/>
            <a:chExt cx="2320263" cy="576064"/>
          </a:xfrm>
        </p:grpSpPr>
        <p:sp>
          <p:nvSpPr>
            <p:cNvPr id="30746" name="矩形 44"/>
            <p:cNvSpPr/>
            <p:nvPr/>
          </p:nvSpPr>
          <p:spPr>
            <a:xfrm>
              <a:off x="0" y="0"/>
              <a:ext cx="2320263" cy="576064"/>
            </a:xfrm>
            <a:prstGeom prst="rect">
              <a:avLst/>
            </a:prstGeom>
            <a:solidFill>
              <a:srgbClr val="A5A5A5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7" name="TextBox 35"/>
            <p:cNvSpPr/>
            <p:nvPr/>
          </p:nvSpPr>
          <p:spPr>
            <a:xfrm>
              <a:off x="466734" y="103912"/>
              <a:ext cx="1363250" cy="367970"/>
            </a:xfrm>
            <a:prstGeom prst="rect">
              <a:avLst/>
            </a:prstGeom>
            <a:solidFill>
              <a:srgbClr val="A5A5A5"/>
            </a:solidFill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不同的改进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729" name="组合 46"/>
          <p:cNvGrpSpPr/>
          <p:nvPr/>
        </p:nvGrpSpPr>
        <p:grpSpPr>
          <a:xfrm>
            <a:off x="1001713" y="3344863"/>
            <a:ext cx="2384425" cy="722312"/>
            <a:chOff x="0" y="0"/>
            <a:chExt cx="1904222" cy="576064"/>
          </a:xfrm>
        </p:grpSpPr>
        <p:sp>
          <p:nvSpPr>
            <p:cNvPr id="30744" name="矩形 47"/>
            <p:cNvSpPr/>
            <p:nvPr/>
          </p:nvSpPr>
          <p:spPr>
            <a:xfrm>
              <a:off x="0" y="0"/>
              <a:ext cx="1904222" cy="576064"/>
            </a:xfrm>
            <a:prstGeom prst="rect">
              <a:avLst/>
            </a:prstGeom>
            <a:solidFill>
              <a:srgbClr val="FF5D5D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5" name="TextBox 36"/>
            <p:cNvSpPr/>
            <p:nvPr/>
          </p:nvSpPr>
          <p:spPr>
            <a:xfrm>
              <a:off x="392258" y="104606"/>
              <a:ext cx="1119713" cy="367162"/>
            </a:xfrm>
            <a:prstGeom prst="rect">
              <a:avLst/>
            </a:prstGeom>
            <a:solidFill>
              <a:srgbClr val="FF5D5D"/>
            </a:solidFill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损失函数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730" name="组合 49"/>
          <p:cNvGrpSpPr/>
          <p:nvPr/>
        </p:nvGrpSpPr>
        <p:grpSpPr>
          <a:xfrm>
            <a:off x="3576638" y="3344863"/>
            <a:ext cx="2384425" cy="722312"/>
            <a:chOff x="0" y="0"/>
            <a:chExt cx="1904222" cy="576064"/>
          </a:xfrm>
        </p:grpSpPr>
        <p:sp>
          <p:nvSpPr>
            <p:cNvPr id="30742" name="矩形 50"/>
            <p:cNvSpPr/>
            <p:nvPr/>
          </p:nvSpPr>
          <p:spPr>
            <a:xfrm>
              <a:off x="0" y="0"/>
              <a:ext cx="1904222" cy="576064"/>
            </a:xfrm>
            <a:prstGeom prst="rect">
              <a:avLst/>
            </a:prstGeom>
            <a:solidFill>
              <a:srgbClr val="01A991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3" name="TextBox 37"/>
            <p:cNvSpPr/>
            <p:nvPr/>
          </p:nvSpPr>
          <p:spPr>
            <a:xfrm>
              <a:off x="392252" y="104100"/>
              <a:ext cx="1119713" cy="367162"/>
            </a:xfrm>
            <a:prstGeom prst="rect">
              <a:avLst/>
            </a:prstGeom>
            <a:solidFill>
              <a:srgbClr val="01A991"/>
            </a:solidFill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模型结构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731" name="组合 52"/>
          <p:cNvGrpSpPr/>
          <p:nvPr/>
        </p:nvGrpSpPr>
        <p:grpSpPr>
          <a:xfrm>
            <a:off x="6191250" y="3344863"/>
            <a:ext cx="2384425" cy="722312"/>
            <a:chOff x="0" y="0"/>
            <a:chExt cx="1904222" cy="576064"/>
          </a:xfrm>
        </p:grpSpPr>
        <p:sp>
          <p:nvSpPr>
            <p:cNvPr id="30740" name="矩形 53"/>
            <p:cNvSpPr/>
            <p:nvPr/>
          </p:nvSpPr>
          <p:spPr>
            <a:xfrm>
              <a:off x="0" y="0"/>
              <a:ext cx="1904222" cy="576064"/>
            </a:xfrm>
            <a:prstGeom prst="rect">
              <a:avLst/>
            </a:prstGeom>
            <a:solidFill>
              <a:srgbClr val="FF5D5D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1" name="TextBox 38"/>
            <p:cNvSpPr/>
            <p:nvPr/>
          </p:nvSpPr>
          <p:spPr>
            <a:xfrm>
              <a:off x="390731" y="104100"/>
              <a:ext cx="1119713" cy="367162"/>
            </a:xfrm>
            <a:prstGeom prst="rect">
              <a:avLst/>
            </a:prstGeom>
            <a:solidFill>
              <a:srgbClr val="FF5D5D"/>
            </a:solidFill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辅助信息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732" name="组合 55"/>
          <p:cNvGrpSpPr/>
          <p:nvPr/>
        </p:nvGrpSpPr>
        <p:grpSpPr>
          <a:xfrm>
            <a:off x="8805863" y="3344863"/>
            <a:ext cx="2384425" cy="722312"/>
            <a:chOff x="0" y="0"/>
            <a:chExt cx="1904222" cy="576064"/>
          </a:xfrm>
        </p:grpSpPr>
        <p:sp>
          <p:nvSpPr>
            <p:cNvPr id="30738" name="矩形 56"/>
            <p:cNvSpPr/>
            <p:nvPr/>
          </p:nvSpPr>
          <p:spPr>
            <a:xfrm>
              <a:off x="0" y="0"/>
              <a:ext cx="1904222" cy="576064"/>
            </a:xfrm>
            <a:prstGeom prst="rect">
              <a:avLst/>
            </a:prstGeom>
            <a:solidFill>
              <a:srgbClr val="01A991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39" name="TextBox 39"/>
            <p:cNvSpPr/>
            <p:nvPr/>
          </p:nvSpPr>
          <p:spPr>
            <a:xfrm>
              <a:off x="392258" y="104606"/>
              <a:ext cx="1119713" cy="367162"/>
            </a:xfrm>
            <a:prstGeom prst="rect">
              <a:avLst/>
            </a:prstGeom>
            <a:solidFill>
              <a:srgbClr val="01A991"/>
            </a:solidFill>
            <a:ln w="9525">
              <a:noFill/>
            </a:ln>
          </p:spPr>
          <p:txBody>
            <a:bodyPr wrap="none">
              <a:spAutoFit/>
            </a:bodyPr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训练方法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734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944"/>
          </a:xfrm>
        </p:grpSpPr>
        <p:sp>
          <p:nvSpPr>
            <p:cNvPr id="30735" name="矩形 29"/>
            <p:cNvSpPr/>
            <p:nvPr/>
          </p:nvSpPr>
          <p:spPr>
            <a:xfrm>
              <a:off x="5096716" y="638561"/>
              <a:ext cx="1998569" cy="6829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</a:rPr>
                <a:t>课题背景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9" name="TextBox 15"/>
          <p:cNvSpPr/>
          <p:nvPr/>
        </p:nvSpPr>
        <p:spPr>
          <a:xfrm>
            <a:off x="1352550" y="5459730"/>
            <a:ext cx="45974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发型</a:t>
            </a:r>
            <a:r>
              <a:rPr lang="zh-CN" alt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：长发、短发、双马尾、刘海</a:t>
            </a:r>
            <a:r>
              <a:rPr lang="en-US" altLang="zh-CN" sz="2000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······</a:t>
            </a:r>
            <a:endParaRPr lang="en-US" sz="2000" b="0" strike="noStrike" spc="-1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发色</a:t>
            </a:r>
            <a:r>
              <a:rPr lang="zh-CN" alt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：银发、黑发、金发、粉发</a:t>
            </a:r>
            <a:r>
              <a:rPr lang="en-US" altLang="zh-CN" sz="2000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pc="-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320" name="矩形 53"/>
          <p:cNvSpPr/>
          <p:nvPr/>
        </p:nvSpPr>
        <p:spPr>
          <a:xfrm>
            <a:off x="4792663" y="4732338"/>
            <a:ext cx="304292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sz="3200" b="1" spc="-1">
                <a:solidFill>
                  <a:srgbClr val="01A991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个性化  多样化</a:t>
            </a:r>
            <a:endParaRPr lang="zh-CN" altLang="en-US" sz="3200" b="1" dirty="0">
              <a:solidFill>
                <a:srgbClr val="01A991"/>
              </a:solidFill>
              <a:latin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3321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3322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课题背景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1b40522ad8d4e3e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1580" y="1093470"/>
            <a:ext cx="1260000" cy="1260000"/>
          </a:xfrm>
          <a:prstGeom prst="rect">
            <a:avLst/>
          </a:prstGeom>
        </p:spPr>
      </p:pic>
      <p:pic>
        <p:nvPicPr>
          <p:cNvPr id="3" name="图片 2" descr="-2caba75a1fd94d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20" y="3472815"/>
            <a:ext cx="1260000" cy="1260000"/>
          </a:xfrm>
          <a:prstGeom prst="rect">
            <a:avLst/>
          </a:prstGeom>
        </p:spPr>
      </p:pic>
      <p:pic>
        <p:nvPicPr>
          <p:cNvPr id="4" name="图片 3" descr="2d351dda73613c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5" y="2887980"/>
            <a:ext cx="1260000" cy="1260000"/>
          </a:xfrm>
          <a:prstGeom prst="rect">
            <a:avLst/>
          </a:prstGeom>
        </p:spPr>
      </p:pic>
      <p:pic>
        <p:nvPicPr>
          <p:cNvPr id="5" name="图片 4" descr="3d929256f5ca64c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40" y="2631440"/>
            <a:ext cx="1260000" cy="1260000"/>
          </a:xfrm>
          <a:prstGeom prst="rect">
            <a:avLst/>
          </a:prstGeom>
        </p:spPr>
      </p:pic>
      <p:pic>
        <p:nvPicPr>
          <p:cNvPr id="6" name="图片 5" descr="-4de11c857c21b2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7655" y="1235075"/>
            <a:ext cx="1260000" cy="1260000"/>
          </a:xfrm>
          <a:prstGeom prst="rect">
            <a:avLst/>
          </a:prstGeom>
        </p:spPr>
      </p:pic>
      <p:pic>
        <p:nvPicPr>
          <p:cNvPr id="7" name="图片 6" descr="-4ff5f59161cd34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3891280"/>
            <a:ext cx="1260000" cy="1260000"/>
          </a:xfrm>
          <a:prstGeom prst="rect">
            <a:avLst/>
          </a:prstGeom>
        </p:spPr>
      </p:pic>
      <p:pic>
        <p:nvPicPr>
          <p:cNvPr id="8" name="图片 7" descr="5bab3182dec600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140" y="841375"/>
            <a:ext cx="1260000" cy="1260000"/>
          </a:xfrm>
          <a:prstGeom prst="rect">
            <a:avLst/>
          </a:prstGeom>
        </p:spPr>
      </p:pic>
      <p:pic>
        <p:nvPicPr>
          <p:cNvPr id="9" name="图片 8" descr="-5fc99d9bdc9e0dd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1420" y="1463040"/>
            <a:ext cx="1260000" cy="1260000"/>
          </a:xfrm>
          <a:prstGeom prst="rect">
            <a:avLst/>
          </a:prstGeom>
        </p:spPr>
      </p:pic>
      <p:pic>
        <p:nvPicPr>
          <p:cNvPr id="10" name="图片 9" descr="7a0105423d49d4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5395" y="3216910"/>
            <a:ext cx="1260000" cy="1260000"/>
          </a:xfrm>
          <a:prstGeom prst="rect">
            <a:avLst/>
          </a:prstGeom>
        </p:spPr>
      </p:pic>
      <p:pic>
        <p:nvPicPr>
          <p:cNvPr id="11" name="图片 10" descr="7cc752247632fc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9910" y="3370580"/>
            <a:ext cx="1260000" cy="1260000"/>
          </a:xfrm>
          <a:prstGeom prst="rect">
            <a:avLst/>
          </a:prstGeom>
        </p:spPr>
      </p:pic>
      <p:pic>
        <p:nvPicPr>
          <p:cNvPr id="12" name="图片 11" descr="-7e7f21b0ab8c106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260" y="2218055"/>
            <a:ext cx="1260000" cy="1260000"/>
          </a:xfrm>
          <a:prstGeom prst="rect">
            <a:avLst/>
          </a:prstGeom>
        </p:spPr>
      </p:pic>
      <p:pic>
        <p:nvPicPr>
          <p:cNvPr id="13" name="图片 12" descr="25e7f13073984d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5395" y="2001520"/>
            <a:ext cx="1260000" cy="1260000"/>
          </a:xfrm>
          <a:prstGeom prst="rect">
            <a:avLst/>
          </a:prstGeom>
        </p:spPr>
      </p:pic>
      <p:pic>
        <p:nvPicPr>
          <p:cNvPr id="14" name="图片 13" descr="-28d7c8bac90f53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7600" y="2001520"/>
            <a:ext cx="1258436" cy="1260000"/>
          </a:xfrm>
          <a:prstGeom prst="rect">
            <a:avLst/>
          </a:prstGeom>
        </p:spPr>
      </p:pic>
      <p:pic>
        <p:nvPicPr>
          <p:cNvPr id="15" name="图片 14" descr="44dead06d0c14c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10" y="3370580"/>
            <a:ext cx="1260000" cy="1260000"/>
          </a:xfrm>
          <a:prstGeom prst="rect">
            <a:avLst/>
          </a:prstGeom>
        </p:spPr>
      </p:pic>
      <p:pic>
        <p:nvPicPr>
          <p:cNvPr id="16" name="图片 15" descr="-58e46479b43cef7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7600" y="3315970"/>
            <a:ext cx="1260000" cy="1260000"/>
          </a:xfrm>
          <a:prstGeom prst="rect">
            <a:avLst/>
          </a:prstGeom>
        </p:spPr>
      </p:pic>
      <p:pic>
        <p:nvPicPr>
          <p:cNvPr id="17" name="图片 16" descr="608cb89c858427dd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06420" y="741680"/>
            <a:ext cx="1260000" cy="1260000"/>
          </a:xfrm>
          <a:prstGeom prst="rect">
            <a:avLst/>
          </a:prstGeom>
        </p:spPr>
      </p:pic>
      <p:pic>
        <p:nvPicPr>
          <p:cNvPr id="18" name="图片 17" descr="-626ad90cc80a740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72455" y="958215"/>
            <a:ext cx="1260000" cy="1260000"/>
          </a:xfrm>
          <a:prstGeom prst="rect">
            <a:avLst/>
          </a:prstGeom>
        </p:spPr>
      </p:pic>
      <p:pic>
        <p:nvPicPr>
          <p:cNvPr id="19" name="图片 18" descr="-767e0d3ef31e3cb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7600" y="2887980"/>
            <a:ext cx="1260000" cy="1260000"/>
          </a:xfrm>
          <a:prstGeom prst="rect">
            <a:avLst/>
          </a:prstGeom>
        </p:spPr>
      </p:pic>
      <p:pic>
        <p:nvPicPr>
          <p:cNvPr id="20" name="图片 19" descr="797afa94b917245b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51975" y="555625"/>
            <a:ext cx="1257752" cy="1260000"/>
          </a:xfrm>
          <a:prstGeom prst="rect">
            <a:avLst/>
          </a:prstGeom>
        </p:spPr>
      </p:pic>
      <p:pic>
        <p:nvPicPr>
          <p:cNvPr id="21" name="图片 20" descr="-1988d34bac0b89da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5900" y="3550920"/>
            <a:ext cx="1260000" cy="1260000"/>
          </a:xfrm>
          <a:prstGeom prst="rect">
            <a:avLst/>
          </a:prstGeom>
        </p:spPr>
      </p:pic>
      <p:pic>
        <p:nvPicPr>
          <p:cNvPr id="22" name="图片 21" descr="-325612f828da6bb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89595" y="611505"/>
            <a:ext cx="1262205" cy="1260000"/>
          </a:xfrm>
          <a:prstGeom prst="rect">
            <a:avLst/>
          </a:prstGeom>
        </p:spPr>
      </p:pic>
      <p:pic>
        <p:nvPicPr>
          <p:cNvPr id="23" name="图片 22" descr="334247f5eb601f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8175" y="1815465"/>
            <a:ext cx="1260000" cy="1260000"/>
          </a:xfrm>
          <a:prstGeom prst="rect">
            <a:avLst/>
          </a:prstGeom>
        </p:spPr>
      </p:pic>
      <p:pic>
        <p:nvPicPr>
          <p:cNvPr id="24" name="图片 23" descr="662499ba51681db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31045" y="3550920"/>
            <a:ext cx="1260000" cy="1260000"/>
          </a:xfrm>
          <a:prstGeom prst="rect">
            <a:avLst/>
          </a:prstGeom>
        </p:spPr>
      </p:pic>
      <p:pic>
        <p:nvPicPr>
          <p:cNvPr id="25" name="图片 24" descr="750270e6bbc9749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32295" y="1235075"/>
            <a:ext cx="1260000" cy="1260000"/>
          </a:xfrm>
          <a:prstGeom prst="rect">
            <a:avLst/>
          </a:prstGeom>
        </p:spPr>
      </p:pic>
      <p:pic>
        <p:nvPicPr>
          <p:cNvPr id="26" name="图片 25" descr="4720533d6cab52cd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62875" y="2291080"/>
            <a:ext cx="1260000" cy="1260000"/>
          </a:xfrm>
          <a:prstGeom prst="rect">
            <a:avLst/>
          </a:prstGeom>
        </p:spPr>
      </p:pic>
      <p:pic>
        <p:nvPicPr>
          <p:cNvPr id="27" name="图片 26" descr="-7679991da7103a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12390" y="4056380"/>
            <a:ext cx="1260000" cy="1260000"/>
          </a:xfrm>
          <a:prstGeom prst="rect">
            <a:avLst/>
          </a:prstGeom>
        </p:spPr>
      </p:pic>
      <p:pic>
        <p:nvPicPr>
          <p:cNvPr id="30" name="图片 29" descr="-af18d462d6246a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069195" y="2212975"/>
            <a:ext cx="1260000" cy="1260000"/>
          </a:xfrm>
          <a:prstGeom prst="rect">
            <a:avLst/>
          </a:prstGeom>
        </p:spPr>
      </p:pic>
      <p:pic>
        <p:nvPicPr>
          <p:cNvPr id="31" name="图片 30" descr="d1076633ea1800c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22715" y="1463040"/>
            <a:ext cx="1260000" cy="1260000"/>
          </a:xfrm>
          <a:prstGeom prst="rect">
            <a:avLst/>
          </a:prstGeom>
        </p:spPr>
      </p:pic>
      <p:sp>
        <p:nvSpPr>
          <p:cNvPr id="32" name="TextBox 15"/>
          <p:cNvSpPr/>
          <p:nvPr/>
        </p:nvSpPr>
        <p:spPr>
          <a:xfrm>
            <a:off x="6317615" y="5459730"/>
            <a:ext cx="47853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瞳色</a:t>
            </a:r>
            <a:r>
              <a:rPr lang="zh-CN" altLang="en-US" sz="2000" spc="-1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：蓝瞳、红瞳、黄瞳、绿瞳</a:t>
            </a:r>
            <a:r>
              <a:rPr lang="en-US" altLang="zh-CN" sz="2000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pc="-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spc="-1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外观：兽耳、帽子、眼镜、发饰、角</a:t>
            </a:r>
            <a:r>
              <a:rPr lang="en-US" altLang="zh-CN" sz="2000" spc="-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pc="-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4338" name="矩形 3"/>
          <p:cNvSpPr/>
          <p:nvPr/>
        </p:nvSpPr>
        <p:spPr>
          <a:xfrm>
            <a:off x="3230563" y="-11112"/>
            <a:ext cx="8974137" cy="68754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4339" name="图片 1"/>
          <p:cNvPicPr>
            <a:picLocks noChangeAspect="1"/>
          </p:cNvPicPr>
          <p:nvPr/>
        </p:nvPicPr>
        <p:blipFill>
          <a:blip r:embed="rId2"/>
          <a:srcRect r="2098" b="7594"/>
          <a:stretch>
            <a:fillRect/>
          </a:stretch>
        </p:blipFill>
        <p:spPr>
          <a:xfrm>
            <a:off x="0" y="1944688"/>
            <a:ext cx="4714875" cy="2968625"/>
          </a:xfrm>
          <a:prstGeom prst="rect">
            <a:avLst/>
          </a:prstGeom>
          <a:noFill/>
          <a:ln w="9525" cap="flat" cmpd="sng">
            <a:solidFill>
              <a:srgbClr val="FF5D5D"/>
            </a:solidFill>
            <a:prstDash val="solid"/>
            <a:bevel/>
            <a:headEnd type="none" w="med" len="med"/>
            <a:tailEnd type="none" w="med" len="med"/>
          </a:ln>
        </p:spPr>
      </p:pic>
      <p:sp>
        <p:nvSpPr>
          <p:cNvPr id="14340" name="矩形 5"/>
          <p:cNvSpPr/>
          <p:nvPr/>
        </p:nvSpPr>
        <p:spPr>
          <a:xfrm>
            <a:off x="7154863" y="2625725"/>
            <a:ext cx="30924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Part 2</a:t>
            </a:r>
            <a:r>
              <a:rPr lang="en-US" altLang="zh-CN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现有成果</a:t>
            </a:r>
            <a:endParaRPr lang="zh-CN" altLang="en-US" sz="32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341" name="TextBox 4"/>
          <p:cNvSpPr/>
          <p:nvPr/>
        </p:nvSpPr>
        <p:spPr>
          <a:xfrm>
            <a:off x="7154863" y="3209925"/>
            <a:ext cx="2989262" cy="1384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50000"/>
              </a:lnSpc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MakeGirlsMoe</a:t>
            </a:r>
            <a:endParaRPr lang="en-US" altLang="zh-CN" sz="2800" b="1" dirty="0">
              <a:solidFill>
                <a:schemeClr val="bg1"/>
              </a:solidFill>
              <a:latin typeface="Franklin Gothic Book" pitchFamily="34" charset="0"/>
              <a:ea typeface="微软雅黑" panose="020B0503020204020204" pitchFamily="34" charset="-122"/>
              <a:sym typeface="Franklin Gothic Book" pitchFamily="34" charset="0"/>
            </a:endParaRPr>
          </a:p>
          <a:p>
            <a:pPr marL="457200" indent="-457200">
              <a:lnSpc>
                <a:spcPct val="150000"/>
              </a:lnSpc>
              <a:buChar char="•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TWDNE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15362" name="组合 19"/>
          <p:cNvGrpSpPr/>
          <p:nvPr/>
        </p:nvGrpSpPr>
        <p:grpSpPr>
          <a:xfrm>
            <a:off x="1341755" y="4133215"/>
            <a:ext cx="3260725" cy="2168525"/>
            <a:chOff x="0" y="0"/>
            <a:chExt cx="12209045" cy="610022"/>
          </a:xfrm>
        </p:grpSpPr>
        <p:sp>
          <p:nvSpPr>
            <p:cNvPr id="15363" name="矩形 20"/>
            <p:cNvSpPr/>
            <p:nvPr/>
          </p:nvSpPr>
          <p:spPr>
            <a:xfrm>
              <a:off x="17045" y="8207"/>
              <a:ext cx="12192000" cy="601815"/>
            </a:xfrm>
            <a:prstGeom prst="rect">
              <a:avLst/>
            </a:prstGeom>
            <a:noFill/>
            <a:ln w="28575" cap="flat" cmpd="sng">
              <a:solidFill>
                <a:srgbClr val="01A99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364" name="矩形 21"/>
            <p:cNvSpPr/>
            <p:nvPr/>
          </p:nvSpPr>
          <p:spPr>
            <a:xfrm>
              <a:off x="0" y="0"/>
              <a:ext cx="12209045" cy="17231"/>
            </a:xfrm>
            <a:prstGeom prst="rect">
              <a:avLst/>
            </a:prstGeom>
            <a:solidFill>
              <a:srgbClr val="01A991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5365" name="TextBox 15"/>
          <p:cNvSpPr/>
          <p:nvPr/>
        </p:nvSpPr>
        <p:spPr>
          <a:xfrm>
            <a:off x="1771650" y="4793298"/>
            <a:ext cx="250507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干净的数据集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Getchu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DRAGAN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的经验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条件选择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5366" name="组合 29"/>
          <p:cNvGrpSpPr/>
          <p:nvPr/>
        </p:nvGrpSpPr>
        <p:grpSpPr>
          <a:xfrm>
            <a:off x="6961505" y="872490"/>
            <a:ext cx="4607560" cy="2157095"/>
            <a:chOff x="0" y="0"/>
            <a:chExt cx="12192000" cy="621411"/>
          </a:xfrm>
        </p:grpSpPr>
        <p:sp>
          <p:nvSpPr>
            <p:cNvPr id="15367" name="矩形 30"/>
            <p:cNvSpPr/>
            <p:nvPr/>
          </p:nvSpPr>
          <p:spPr>
            <a:xfrm>
              <a:off x="0" y="19596"/>
              <a:ext cx="12192000" cy="601815"/>
            </a:xfrm>
            <a:prstGeom prst="rect">
              <a:avLst/>
            </a:prstGeom>
            <a:noFill/>
            <a:ln w="28575" cap="flat" cmpd="sng">
              <a:solidFill>
                <a:srgbClr val="FF5D5D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368" name="矩形 31"/>
            <p:cNvSpPr/>
            <p:nvPr/>
          </p:nvSpPr>
          <p:spPr>
            <a:xfrm>
              <a:off x="0" y="0"/>
              <a:ext cx="12192000" cy="28562"/>
            </a:xfrm>
            <a:prstGeom prst="rect">
              <a:avLst/>
            </a:prstGeom>
            <a:solidFill>
              <a:srgbClr val="FF5D5D"/>
            </a:solidFill>
            <a:ln w="127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5369" name="TextBox 15"/>
          <p:cNvSpPr/>
          <p:nvPr/>
        </p:nvSpPr>
        <p:spPr>
          <a:xfrm>
            <a:off x="6961505" y="1553210"/>
            <a:ext cx="3795713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StyleGAN2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的高质量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同步生成剧情摘要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广泛用于屏保、头像、角色设计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370" name="矩形 33"/>
          <p:cNvSpPr/>
          <p:nvPr/>
        </p:nvSpPr>
        <p:spPr>
          <a:xfrm>
            <a:off x="1447800" y="4209098"/>
            <a:ext cx="31543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MakeGirlsMoe</a:t>
            </a:r>
            <a:endParaRPr lang="en-US" altLang="zh-CN" sz="3200" b="1" dirty="0">
              <a:solidFill>
                <a:srgbClr val="01A99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1" name="矩形 34"/>
          <p:cNvSpPr/>
          <p:nvPr/>
        </p:nvSpPr>
        <p:spPr>
          <a:xfrm>
            <a:off x="6961505" y="969010"/>
            <a:ext cx="448310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200" b="1" dirty="0">
                <a:solidFill>
                  <a:srgbClr val="FF5D5D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This Waifu Does Not Exist</a:t>
            </a:r>
            <a:endParaRPr lang="en-US" altLang="zh-CN" sz="3200" b="1" dirty="0">
              <a:solidFill>
                <a:srgbClr val="FF5D5D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374" name="组合 13"/>
          <p:cNvGrpSpPr/>
          <p:nvPr/>
        </p:nvGrpSpPr>
        <p:grpSpPr>
          <a:xfrm>
            <a:off x="3546475" y="217488"/>
            <a:ext cx="5099050" cy="682625"/>
            <a:chOff x="4829977" y="638561"/>
            <a:chExt cx="2546715" cy="682944"/>
          </a:xfrm>
        </p:grpSpPr>
        <p:sp>
          <p:nvSpPr>
            <p:cNvPr id="15375" name="矩形 29"/>
            <p:cNvSpPr/>
            <p:nvPr/>
          </p:nvSpPr>
          <p:spPr>
            <a:xfrm>
              <a:off x="5096716" y="638561"/>
              <a:ext cx="1998569" cy="68294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现有成果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MakeGirlsMoe_WebU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75" y="3388360"/>
            <a:ext cx="5190490" cy="2997200"/>
          </a:xfrm>
          <a:prstGeom prst="rect">
            <a:avLst/>
          </a:prstGeom>
        </p:spPr>
      </p:pic>
      <p:pic>
        <p:nvPicPr>
          <p:cNvPr id="3" name="图片 2" descr="TWDNE_WebU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872490"/>
            <a:ext cx="4953000" cy="3061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1652905" y="5558790"/>
            <a:ext cx="35198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TWDNE</a:t>
            </a: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随机生成效果图</a:t>
            </a:r>
            <a:endParaRPr lang="zh-CN" altLang="en-US" sz="24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18437" name="TextBox 4"/>
          <p:cNvSpPr/>
          <p:nvPr/>
        </p:nvSpPr>
        <p:spPr>
          <a:xfrm>
            <a:off x="6784340" y="5558790"/>
            <a:ext cx="430720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MakeGirlsMoe</a:t>
            </a: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条件</a:t>
            </a: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生成效果图</a:t>
            </a:r>
            <a:endParaRPr lang="zh-CN" altLang="en-US" sz="24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现有成果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TWDNE_Random_P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5" y="1118235"/>
            <a:ext cx="5334000" cy="4227830"/>
          </a:xfrm>
          <a:prstGeom prst="rect">
            <a:avLst/>
          </a:prstGeom>
        </p:spPr>
      </p:pic>
      <p:pic>
        <p:nvPicPr>
          <p:cNvPr id="3" name="图片 2" descr="MakeGirlsMoe_Case_Su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40" y="1113790"/>
            <a:ext cx="4199255" cy="42322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WPS 演示</Application>
  <PresentationFormat>自定义</PresentationFormat>
  <Paragraphs>271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Calibri Light</vt:lpstr>
      <vt:lpstr>Calibri</vt:lpstr>
      <vt:lpstr>微软雅黑</vt:lpstr>
      <vt:lpstr>Calibri</vt:lpstr>
      <vt:lpstr>Times New Roman</vt:lpstr>
      <vt:lpstr>Franklin Gothic Book</vt:lpstr>
      <vt:lpstr>楷体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第一PPT</dc:creator>
  <cp:keywords>www.1ppt.com</cp:keywords>
  <dc:description>www.1ppt.com</dc:description>
  <cp:lastModifiedBy>骑着轮子的羊</cp:lastModifiedBy>
  <cp:revision>1001</cp:revision>
  <dcterms:created xsi:type="dcterms:W3CDTF">2014-11-18T07:27:00Z</dcterms:created>
  <dcterms:modified xsi:type="dcterms:W3CDTF">2021-05-25T00:08:24Z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7080B67AF6564AF0A27E5B27E1D16C0C</vt:lpwstr>
  </property>
</Properties>
</file>